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5"/>
    <p:sldMasterId id="2147484298" r:id="rId6"/>
    <p:sldMasterId id="2147484310" r:id="rId7"/>
  </p:sldMasterIdLst>
  <p:notesMasterIdLst>
    <p:notesMasterId r:id="rId48"/>
  </p:notesMasterIdLst>
  <p:handoutMasterIdLst>
    <p:handoutMasterId r:id="rId49"/>
  </p:handoutMasterIdLst>
  <p:sldIdLst>
    <p:sldId id="384" r:id="rId8"/>
    <p:sldId id="385" r:id="rId9"/>
    <p:sldId id="495" r:id="rId10"/>
    <p:sldId id="560" r:id="rId11"/>
    <p:sldId id="561" r:id="rId12"/>
    <p:sldId id="562" r:id="rId13"/>
    <p:sldId id="563" r:id="rId14"/>
    <p:sldId id="564" r:id="rId15"/>
    <p:sldId id="370" r:id="rId16"/>
    <p:sldId id="381" r:id="rId17"/>
    <p:sldId id="492" r:id="rId18"/>
    <p:sldId id="565" r:id="rId19"/>
    <p:sldId id="566" r:id="rId20"/>
    <p:sldId id="526" r:id="rId21"/>
    <p:sldId id="518" r:id="rId22"/>
    <p:sldId id="559" r:id="rId23"/>
    <p:sldId id="567" r:id="rId24"/>
    <p:sldId id="489" r:id="rId25"/>
    <p:sldId id="490" r:id="rId26"/>
    <p:sldId id="545" r:id="rId27"/>
    <p:sldId id="557" r:id="rId28"/>
    <p:sldId id="500" r:id="rId29"/>
    <p:sldId id="371" r:id="rId30"/>
    <p:sldId id="515" r:id="rId31"/>
    <p:sldId id="535" r:id="rId32"/>
    <p:sldId id="475" r:id="rId33"/>
    <p:sldId id="548" r:id="rId34"/>
    <p:sldId id="411" r:id="rId35"/>
    <p:sldId id="504" r:id="rId36"/>
    <p:sldId id="525" r:id="rId37"/>
    <p:sldId id="520" r:id="rId38"/>
    <p:sldId id="521" r:id="rId39"/>
    <p:sldId id="522" r:id="rId40"/>
    <p:sldId id="544" r:id="rId41"/>
    <p:sldId id="523" r:id="rId42"/>
    <p:sldId id="558" r:id="rId43"/>
    <p:sldId id="550" r:id="rId44"/>
    <p:sldId id="551" r:id="rId45"/>
    <p:sldId id="433" r:id="rId46"/>
    <p:sldId id="38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99"/>
    <a:srgbClr val="FF0000"/>
    <a:srgbClr val="FF9933"/>
    <a:srgbClr val="FF9900"/>
    <a:srgbClr val="FFCC99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0929"/>
  </p:normalViewPr>
  <p:slideViewPr>
    <p:cSldViewPr>
      <p:cViewPr varScale="1">
        <p:scale>
          <a:sx n="115" d="100"/>
          <a:sy n="115" d="100"/>
        </p:scale>
        <p:origin x="4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1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1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8D14-9A18-462A-801F-8EA7597172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A258060-14FD-4DD2-945C-C679B0B11B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003366"/>
              </a:solidFill>
            </a:rPr>
            <a:t>Observe clinical presentation of patient.</a:t>
          </a:r>
          <a:endParaRPr lang="en-US" dirty="0">
            <a:solidFill>
              <a:srgbClr val="003366"/>
            </a:solidFill>
          </a:endParaRPr>
        </a:p>
      </dgm:t>
    </dgm:pt>
    <dgm:pt modelId="{F5C3BB9C-25C2-44C7-A496-0E69185CEFEA}" type="parTrans" cxnId="{ED391A29-C949-49CD-BADC-BA42BAD73D6D}">
      <dgm:prSet/>
      <dgm:spPr/>
      <dgm:t>
        <a:bodyPr/>
        <a:lstStyle/>
        <a:p>
          <a:endParaRPr lang="en-US"/>
        </a:p>
      </dgm:t>
    </dgm:pt>
    <dgm:pt modelId="{AF27D49F-4FA1-462E-9C1B-B81CDA9AC8C2}" type="sibTrans" cxnId="{ED391A29-C949-49CD-BADC-BA42BAD73D6D}">
      <dgm:prSet/>
      <dgm:spPr/>
      <dgm:t>
        <a:bodyPr/>
        <a:lstStyle/>
        <a:p>
          <a:endParaRPr lang="en-US"/>
        </a:p>
      </dgm:t>
    </dgm:pt>
    <dgm:pt modelId="{7C112C2B-495B-4216-973C-CC6EBC2168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3366"/>
              </a:solidFill>
            </a:rPr>
            <a:t>Explain procedure to patient &amp; obtain consent if possible.</a:t>
          </a:r>
        </a:p>
      </dgm:t>
    </dgm:pt>
    <dgm:pt modelId="{DC6B81E6-2F37-47C9-B331-5FAAD9C15147}" type="parTrans" cxnId="{815D8457-EB68-4158-A1C4-565BC27A5019}">
      <dgm:prSet/>
      <dgm:spPr/>
      <dgm:t>
        <a:bodyPr/>
        <a:lstStyle/>
        <a:p>
          <a:endParaRPr lang="en-US"/>
        </a:p>
      </dgm:t>
    </dgm:pt>
    <dgm:pt modelId="{57982CA7-5F1F-4F5C-9CA7-58A0841EC2AF}" type="sibTrans" cxnId="{815D8457-EB68-4158-A1C4-565BC27A5019}">
      <dgm:prSet/>
      <dgm:spPr/>
      <dgm:t>
        <a:bodyPr/>
        <a:lstStyle/>
        <a:p>
          <a:endParaRPr lang="en-US"/>
        </a:p>
      </dgm:t>
    </dgm:pt>
    <dgm:pt modelId="{E8B33372-ACAB-4AB2-BD0E-347EF445A9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3366"/>
              </a:solidFill>
            </a:rPr>
            <a:t>Wash own hands thoroughly &amp; put on gloves according to local Policy.</a:t>
          </a:r>
        </a:p>
      </dgm:t>
    </dgm:pt>
    <dgm:pt modelId="{D2E9C702-AB77-40AE-97F2-C141A3343BB7}" type="parTrans" cxnId="{0E7DBFE7-FB84-4B53-B578-8D882DF97F68}">
      <dgm:prSet/>
      <dgm:spPr/>
      <dgm:t>
        <a:bodyPr/>
        <a:lstStyle/>
        <a:p>
          <a:endParaRPr lang="en-US"/>
        </a:p>
      </dgm:t>
    </dgm:pt>
    <dgm:pt modelId="{CCA74A4C-F136-4E6B-9129-4E96EE1AB2F8}" type="sibTrans" cxnId="{0E7DBFE7-FB84-4B53-B578-8D882DF97F68}">
      <dgm:prSet/>
      <dgm:spPr/>
      <dgm:t>
        <a:bodyPr/>
        <a:lstStyle/>
        <a:p>
          <a:endParaRPr lang="en-US"/>
        </a:p>
      </dgm:t>
    </dgm:pt>
    <dgm:pt modelId="{A1966576-484C-4F3E-8395-5F33206849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3366"/>
              </a:solidFill>
            </a:rPr>
            <a:t>Ensure patient’s hands are clean and dry and free from contaminants. Wash hands with soap and water. Alcohol wipes may be used(ensure alcohol has dried before obtaining sample)</a:t>
          </a:r>
        </a:p>
      </dgm:t>
    </dgm:pt>
    <dgm:pt modelId="{EDF1F584-1F0B-4614-8F18-EA98FE92F344}" type="parTrans" cxnId="{E7711541-A15C-4B1F-9843-6AC17783BAD8}">
      <dgm:prSet/>
      <dgm:spPr/>
      <dgm:t>
        <a:bodyPr/>
        <a:lstStyle/>
        <a:p>
          <a:endParaRPr lang="en-US"/>
        </a:p>
      </dgm:t>
    </dgm:pt>
    <dgm:pt modelId="{6F03AE39-C250-4739-9B10-D8ADF0BFB39C}" type="sibTrans" cxnId="{E7711541-A15C-4B1F-9843-6AC17783BAD8}">
      <dgm:prSet/>
      <dgm:spPr/>
      <dgm:t>
        <a:bodyPr/>
        <a:lstStyle/>
        <a:p>
          <a:endParaRPr lang="en-US"/>
        </a:p>
      </dgm:t>
    </dgm:pt>
    <dgm:pt modelId="{54150966-0A7F-4A7C-8724-65C79A1140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003366"/>
              </a:solidFill>
            </a:rPr>
            <a:t>Common contaminants – fruit juice, fizzy drinks, sweets, newspaper ink, patient’s own soap.</a:t>
          </a:r>
          <a:endParaRPr lang="en-US" dirty="0">
            <a:solidFill>
              <a:srgbClr val="003366"/>
            </a:solidFill>
          </a:endParaRPr>
        </a:p>
      </dgm:t>
    </dgm:pt>
    <dgm:pt modelId="{86DD74D0-519E-4FCE-A86B-E4A1E629B858}" type="parTrans" cxnId="{7A60AAF8-08BD-4B6D-A549-6D780E42E07B}">
      <dgm:prSet/>
      <dgm:spPr/>
      <dgm:t>
        <a:bodyPr/>
        <a:lstStyle/>
        <a:p>
          <a:endParaRPr lang="en-US"/>
        </a:p>
      </dgm:t>
    </dgm:pt>
    <dgm:pt modelId="{F69FAB3F-E0AD-4A28-89CF-FCD5F637FBE9}" type="sibTrans" cxnId="{7A60AAF8-08BD-4B6D-A549-6D780E42E07B}">
      <dgm:prSet/>
      <dgm:spPr/>
      <dgm:t>
        <a:bodyPr/>
        <a:lstStyle/>
        <a:p>
          <a:endParaRPr lang="en-US"/>
        </a:p>
      </dgm:t>
    </dgm:pt>
    <dgm:pt modelId="{1203F95D-A970-457F-95C6-B270A2EA2504}" type="pres">
      <dgm:prSet presAssocID="{9F298D14-9A18-462A-801F-8EA75971723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31759-F0E5-4059-8BBF-7813B41BBC9B}" type="pres">
      <dgm:prSet presAssocID="{6A258060-14FD-4DD2-945C-C679B0B11B81}" presName="compNode" presStyleCnt="0"/>
      <dgm:spPr/>
    </dgm:pt>
    <dgm:pt modelId="{8CA214FA-A330-4BBB-841B-7E4D18A8E1AC}" type="pres">
      <dgm:prSet presAssocID="{6A258060-14FD-4DD2-945C-C679B0B11B81}" presName="bgRect" presStyleLbl="bgShp" presStyleIdx="0" presStyleCnt="5"/>
      <dgm:spPr/>
    </dgm:pt>
    <dgm:pt modelId="{DCA67262-0EFA-4967-A612-777BDCAD576D}" type="pres">
      <dgm:prSet presAssocID="{6A258060-14FD-4DD2-945C-C679B0B11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yes"/>
        </a:ext>
      </dgm:extLst>
    </dgm:pt>
    <dgm:pt modelId="{6CA84E91-ABAB-4254-B625-F7487597AFD5}" type="pres">
      <dgm:prSet presAssocID="{6A258060-14FD-4DD2-945C-C679B0B11B81}" presName="spaceRect" presStyleCnt="0"/>
      <dgm:spPr/>
    </dgm:pt>
    <dgm:pt modelId="{88DCD16C-66D1-4E26-B13F-1B8A64B3D958}" type="pres">
      <dgm:prSet presAssocID="{6A258060-14FD-4DD2-945C-C679B0B11B81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ED2CC5-2D86-4F0B-920A-1A03B30D4D4C}" type="pres">
      <dgm:prSet presAssocID="{AF27D49F-4FA1-462E-9C1B-B81CDA9AC8C2}" presName="sibTrans" presStyleCnt="0"/>
      <dgm:spPr/>
    </dgm:pt>
    <dgm:pt modelId="{68BA70C0-1F62-4CB5-954F-F503F1D014E7}" type="pres">
      <dgm:prSet presAssocID="{7C112C2B-495B-4216-973C-CC6EBC2168E4}" presName="compNode" presStyleCnt="0"/>
      <dgm:spPr/>
    </dgm:pt>
    <dgm:pt modelId="{7CB12F27-45B5-4CB9-931F-CE9BC99A6167}" type="pres">
      <dgm:prSet presAssocID="{7C112C2B-495B-4216-973C-CC6EBC2168E4}" presName="bgRect" presStyleLbl="bgShp" presStyleIdx="1" presStyleCnt="5"/>
      <dgm:spPr/>
    </dgm:pt>
    <dgm:pt modelId="{484B0C4A-6013-45D4-A430-FC2A2DBEDC5E}" type="pres">
      <dgm:prSet presAssocID="{7C112C2B-495B-4216-973C-CC6EBC2168E4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1347C79E-2492-4B91-9EC2-5807E8656F63}" type="pres">
      <dgm:prSet presAssocID="{7C112C2B-495B-4216-973C-CC6EBC2168E4}" presName="spaceRect" presStyleCnt="0"/>
      <dgm:spPr/>
    </dgm:pt>
    <dgm:pt modelId="{8319D988-D988-4D9A-87A3-B530123B32CC}" type="pres">
      <dgm:prSet presAssocID="{7C112C2B-495B-4216-973C-CC6EBC2168E4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04EF5D-047E-4E40-BDDB-AABE4202D6F1}" type="pres">
      <dgm:prSet presAssocID="{57982CA7-5F1F-4F5C-9CA7-58A0841EC2AF}" presName="sibTrans" presStyleCnt="0"/>
      <dgm:spPr/>
    </dgm:pt>
    <dgm:pt modelId="{AD559039-DEF4-48C0-989E-5019849BA64D}" type="pres">
      <dgm:prSet presAssocID="{E8B33372-ACAB-4AB2-BD0E-347EF445A9A4}" presName="compNode" presStyleCnt="0"/>
      <dgm:spPr/>
    </dgm:pt>
    <dgm:pt modelId="{7B9813D1-0AB9-4AF5-931E-AAC15ACF2D06}" type="pres">
      <dgm:prSet presAssocID="{E8B33372-ACAB-4AB2-BD0E-347EF445A9A4}" presName="bgRect" presStyleLbl="bgShp" presStyleIdx="2" presStyleCnt="5"/>
      <dgm:spPr/>
    </dgm:pt>
    <dgm:pt modelId="{AC899E70-200D-452E-B139-5AF9BA6E2F0B}" type="pres">
      <dgm:prSet presAssocID="{E8B33372-ACAB-4AB2-BD0E-347EF445A9A4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ink"/>
        </a:ext>
      </dgm:extLst>
    </dgm:pt>
    <dgm:pt modelId="{934B81DD-00F4-4E39-938B-2359CA6EE60A}" type="pres">
      <dgm:prSet presAssocID="{E8B33372-ACAB-4AB2-BD0E-347EF445A9A4}" presName="spaceRect" presStyleCnt="0"/>
      <dgm:spPr/>
    </dgm:pt>
    <dgm:pt modelId="{5EC82865-880E-4C1F-9F58-A0B993EC98B9}" type="pres">
      <dgm:prSet presAssocID="{E8B33372-ACAB-4AB2-BD0E-347EF445A9A4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645870-831B-429B-B2F4-9E98AB7111BF}" type="pres">
      <dgm:prSet presAssocID="{CCA74A4C-F136-4E6B-9129-4E96EE1AB2F8}" presName="sibTrans" presStyleCnt="0"/>
      <dgm:spPr/>
    </dgm:pt>
    <dgm:pt modelId="{94DD870F-1DF2-43C5-858E-3112CC72B194}" type="pres">
      <dgm:prSet presAssocID="{A1966576-484C-4F3E-8395-5F33206849C1}" presName="compNode" presStyleCnt="0"/>
      <dgm:spPr/>
    </dgm:pt>
    <dgm:pt modelId="{CDBBFF83-9F0E-42B7-9DFC-D2619BC1A3AF}" type="pres">
      <dgm:prSet presAssocID="{A1966576-484C-4F3E-8395-5F33206849C1}" presName="bgRect" presStyleLbl="bgShp" presStyleIdx="3" presStyleCnt="5"/>
      <dgm:spPr/>
    </dgm:pt>
    <dgm:pt modelId="{08A102AD-846F-4986-AE34-34BECB51A2D0}" type="pres">
      <dgm:prSet presAssocID="{A1966576-484C-4F3E-8395-5F33206849C1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ap"/>
        </a:ext>
      </dgm:extLst>
    </dgm:pt>
    <dgm:pt modelId="{4A216999-806B-4957-8294-58A2D74EFB2D}" type="pres">
      <dgm:prSet presAssocID="{A1966576-484C-4F3E-8395-5F33206849C1}" presName="spaceRect" presStyleCnt="0"/>
      <dgm:spPr/>
    </dgm:pt>
    <dgm:pt modelId="{AEC55656-9BC6-48D7-A649-2F77D2BED3FF}" type="pres">
      <dgm:prSet presAssocID="{A1966576-484C-4F3E-8395-5F33206849C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83559C0-C1C7-46AD-BFDA-F35166BBB93F}" type="pres">
      <dgm:prSet presAssocID="{6F03AE39-C250-4739-9B10-D8ADF0BFB39C}" presName="sibTrans" presStyleCnt="0"/>
      <dgm:spPr/>
    </dgm:pt>
    <dgm:pt modelId="{F0BB81DB-E582-4C1B-9E15-EAEEC64F56E3}" type="pres">
      <dgm:prSet presAssocID="{54150966-0A7F-4A7C-8724-65C79A114011}" presName="compNode" presStyleCnt="0"/>
      <dgm:spPr/>
    </dgm:pt>
    <dgm:pt modelId="{627D7AEE-45AA-469F-B463-1C2A49D8F86F}" type="pres">
      <dgm:prSet presAssocID="{54150966-0A7F-4A7C-8724-65C79A114011}" presName="bgRect" presStyleLbl="bgShp" presStyleIdx="4" presStyleCnt="5"/>
      <dgm:spPr/>
    </dgm:pt>
    <dgm:pt modelId="{CC86E03D-F2E0-4CE1-9408-A6F108144E16}" type="pres">
      <dgm:prSet presAssocID="{54150966-0A7F-4A7C-8724-65C79A114011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A8A18F96-DA35-4779-893F-8EB1DD5D6039}" type="pres">
      <dgm:prSet presAssocID="{54150966-0A7F-4A7C-8724-65C79A114011}" presName="spaceRect" presStyleCnt="0"/>
      <dgm:spPr/>
    </dgm:pt>
    <dgm:pt modelId="{9F17B153-5842-4E62-A75E-444B78169561}" type="pres">
      <dgm:prSet presAssocID="{54150966-0A7F-4A7C-8724-65C79A114011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A3EA5-6402-456E-A5B2-B66E11C7225B}" type="presOf" srcId="{7C112C2B-495B-4216-973C-CC6EBC2168E4}" destId="{8319D988-D988-4D9A-87A3-B530123B32CC}" srcOrd="0" destOrd="0" presId="urn:microsoft.com/office/officeart/2018/2/layout/IconVerticalSolidList"/>
    <dgm:cxn modelId="{E7711541-A15C-4B1F-9843-6AC17783BAD8}" srcId="{9F298D14-9A18-462A-801F-8EA759717233}" destId="{A1966576-484C-4F3E-8395-5F33206849C1}" srcOrd="3" destOrd="0" parTransId="{EDF1F584-1F0B-4614-8F18-EA98FE92F344}" sibTransId="{6F03AE39-C250-4739-9B10-D8ADF0BFB39C}"/>
    <dgm:cxn modelId="{B5EFD798-5EAC-48BC-AD92-0A5721B6EEDF}" type="presOf" srcId="{6A258060-14FD-4DD2-945C-C679B0B11B81}" destId="{88DCD16C-66D1-4E26-B13F-1B8A64B3D958}" srcOrd="0" destOrd="0" presId="urn:microsoft.com/office/officeart/2018/2/layout/IconVerticalSolidList"/>
    <dgm:cxn modelId="{7A60AAF8-08BD-4B6D-A549-6D780E42E07B}" srcId="{9F298D14-9A18-462A-801F-8EA759717233}" destId="{54150966-0A7F-4A7C-8724-65C79A114011}" srcOrd="4" destOrd="0" parTransId="{86DD74D0-519E-4FCE-A86B-E4A1E629B858}" sibTransId="{F69FAB3F-E0AD-4A28-89CF-FCD5F637FBE9}"/>
    <dgm:cxn modelId="{AEC8185D-4041-49EF-98D0-1204B61CA3C4}" type="presOf" srcId="{54150966-0A7F-4A7C-8724-65C79A114011}" destId="{9F17B153-5842-4E62-A75E-444B78169561}" srcOrd="0" destOrd="0" presId="urn:microsoft.com/office/officeart/2018/2/layout/IconVerticalSolidList"/>
    <dgm:cxn modelId="{2E550539-D2D9-4132-99E0-78ABA76191E3}" type="presOf" srcId="{A1966576-484C-4F3E-8395-5F33206849C1}" destId="{AEC55656-9BC6-48D7-A649-2F77D2BED3FF}" srcOrd="0" destOrd="0" presId="urn:microsoft.com/office/officeart/2018/2/layout/IconVerticalSolidList"/>
    <dgm:cxn modelId="{D1C22A62-3BA5-45EF-97A1-D9DFF5E38DFF}" type="presOf" srcId="{E8B33372-ACAB-4AB2-BD0E-347EF445A9A4}" destId="{5EC82865-880E-4C1F-9F58-A0B993EC98B9}" srcOrd="0" destOrd="0" presId="urn:microsoft.com/office/officeart/2018/2/layout/IconVerticalSolidList"/>
    <dgm:cxn modelId="{0E7DBFE7-FB84-4B53-B578-8D882DF97F68}" srcId="{9F298D14-9A18-462A-801F-8EA759717233}" destId="{E8B33372-ACAB-4AB2-BD0E-347EF445A9A4}" srcOrd="2" destOrd="0" parTransId="{D2E9C702-AB77-40AE-97F2-C141A3343BB7}" sibTransId="{CCA74A4C-F136-4E6B-9129-4E96EE1AB2F8}"/>
    <dgm:cxn modelId="{815D8457-EB68-4158-A1C4-565BC27A5019}" srcId="{9F298D14-9A18-462A-801F-8EA759717233}" destId="{7C112C2B-495B-4216-973C-CC6EBC2168E4}" srcOrd="1" destOrd="0" parTransId="{DC6B81E6-2F37-47C9-B331-5FAAD9C15147}" sibTransId="{57982CA7-5F1F-4F5C-9CA7-58A0841EC2AF}"/>
    <dgm:cxn modelId="{5FBDD26E-C94E-4B38-9ACD-72900759940A}" type="presOf" srcId="{9F298D14-9A18-462A-801F-8EA759717233}" destId="{1203F95D-A970-457F-95C6-B270A2EA2504}" srcOrd="0" destOrd="0" presId="urn:microsoft.com/office/officeart/2018/2/layout/IconVerticalSolidList"/>
    <dgm:cxn modelId="{ED391A29-C949-49CD-BADC-BA42BAD73D6D}" srcId="{9F298D14-9A18-462A-801F-8EA759717233}" destId="{6A258060-14FD-4DD2-945C-C679B0B11B81}" srcOrd="0" destOrd="0" parTransId="{F5C3BB9C-25C2-44C7-A496-0E69185CEFEA}" sibTransId="{AF27D49F-4FA1-462E-9C1B-B81CDA9AC8C2}"/>
    <dgm:cxn modelId="{D8397D63-AAFD-4B92-AEEF-41E36618BF56}" type="presParOf" srcId="{1203F95D-A970-457F-95C6-B270A2EA2504}" destId="{AA231759-F0E5-4059-8BBF-7813B41BBC9B}" srcOrd="0" destOrd="0" presId="urn:microsoft.com/office/officeart/2018/2/layout/IconVerticalSolidList"/>
    <dgm:cxn modelId="{1900F7A6-6111-4079-8637-224175CD7171}" type="presParOf" srcId="{AA231759-F0E5-4059-8BBF-7813B41BBC9B}" destId="{8CA214FA-A330-4BBB-841B-7E4D18A8E1AC}" srcOrd="0" destOrd="0" presId="urn:microsoft.com/office/officeart/2018/2/layout/IconVerticalSolidList"/>
    <dgm:cxn modelId="{95F011F3-2540-4A8E-A8E8-15E41602FFBA}" type="presParOf" srcId="{AA231759-F0E5-4059-8BBF-7813B41BBC9B}" destId="{DCA67262-0EFA-4967-A612-777BDCAD576D}" srcOrd="1" destOrd="0" presId="urn:microsoft.com/office/officeart/2018/2/layout/IconVerticalSolidList"/>
    <dgm:cxn modelId="{09E84644-3F3C-4D90-B997-A9CC0EDF3A89}" type="presParOf" srcId="{AA231759-F0E5-4059-8BBF-7813B41BBC9B}" destId="{6CA84E91-ABAB-4254-B625-F7487597AFD5}" srcOrd="2" destOrd="0" presId="urn:microsoft.com/office/officeart/2018/2/layout/IconVerticalSolidList"/>
    <dgm:cxn modelId="{12A9B3DE-6748-499F-8085-1C7C3607A959}" type="presParOf" srcId="{AA231759-F0E5-4059-8BBF-7813B41BBC9B}" destId="{88DCD16C-66D1-4E26-B13F-1B8A64B3D958}" srcOrd="3" destOrd="0" presId="urn:microsoft.com/office/officeart/2018/2/layout/IconVerticalSolidList"/>
    <dgm:cxn modelId="{910C4DFC-D7DA-4BEF-913C-4460938428D7}" type="presParOf" srcId="{1203F95D-A970-457F-95C6-B270A2EA2504}" destId="{9CED2CC5-2D86-4F0B-920A-1A03B30D4D4C}" srcOrd="1" destOrd="0" presId="urn:microsoft.com/office/officeart/2018/2/layout/IconVerticalSolidList"/>
    <dgm:cxn modelId="{1D09EC2D-9ED0-450B-A0A4-F2DB41D5C172}" type="presParOf" srcId="{1203F95D-A970-457F-95C6-B270A2EA2504}" destId="{68BA70C0-1F62-4CB5-954F-F503F1D014E7}" srcOrd="2" destOrd="0" presId="urn:microsoft.com/office/officeart/2018/2/layout/IconVerticalSolidList"/>
    <dgm:cxn modelId="{B8171EC1-D482-4CDF-B073-0DDC199AB60E}" type="presParOf" srcId="{68BA70C0-1F62-4CB5-954F-F503F1D014E7}" destId="{7CB12F27-45B5-4CB9-931F-CE9BC99A6167}" srcOrd="0" destOrd="0" presId="urn:microsoft.com/office/officeart/2018/2/layout/IconVerticalSolidList"/>
    <dgm:cxn modelId="{F3CBA804-8371-477D-A8A7-631B17486100}" type="presParOf" srcId="{68BA70C0-1F62-4CB5-954F-F503F1D014E7}" destId="{484B0C4A-6013-45D4-A430-FC2A2DBEDC5E}" srcOrd="1" destOrd="0" presId="urn:microsoft.com/office/officeart/2018/2/layout/IconVerticalSolidList"/>
    <dgm:cxn modelId="{B8F8E3B9-BDFF-4A47-9283-1CA2D303129C}" type="presParOf" srcId="{68BA70C0-1F62-4CB5-954F-F503F1D014E7}" destId="{1347C79E-2492-4B91-9EC2-5807E8656F63}" srcOrd="2" destOrd="0" presId="urn:microsoft.com/office/officeart/2018/2/layout/IconVerticalSolidList"/>
    <dgm:cxn modelId="{86C9226E-2B8D-423F-A1D1-2E82D7B9BAE0}" type="presParOf" srcId="{68BA70C0-1F62-4CB5-954F-F503F1D014E7}" destId="{8319D988-D988-4D9A-87A3-B530123B32CC}" srcOrd="3" destOrd="0" presId="urn:microsoft.com/office/officeart/2018/2/layout/IconVerticalSolidList"/>
    <dgm:cxn modelId="{65A776B5-E580-4BC8-AC62-04472F851161}" type="presParOf" srcId="{1203F95D-A970-457F-95C6-B270A2EA2504}" destId="{EB04EF5D-047E-4E40-BDDB-AABE4202D6F1}" srcOrd="3" destOrd="0" presId="urn:microsoft.com/office/officeart/2018/2/layout/IconVerticalSolidList"/>
    <dgm:cxn modelId="{32F07747-511E-4E12-AE6D-46AC4A4AB163}" type="presParOf" srcId="{1203F95D-A970-457F-95C6-B270A2EA2504}" destId="{AD559039-DEF4-48C0-989E-5019849BA64D}" srcOrd="4" destOrd="0" presId="urn:microsoft.com/office/officeart/2018/2/layout/IconVerticalSolidList"/>
    <dgm:cxn modelId="{6C9D8B8F-390D-43B9-9DF0-CB782E01B452}" type="presParOf" srcId="{AD559039-DEF4-48C0-989E-5019849BA64D}" destId="{7B9813D1-0AB9-4AF5-931E-AAC15ACF2D06}" srcOrd="0" destOrd="0" presId="urn:microsoft.com/office/officeart/2018/2/layout/IconVerticalSolidList"/>
    <dgm:cxn modelId="{E195FFA2-A65C-49E4-BA5C-CCBDD088F8C6}" type="presParOf" srcId="{AD559039-DEF4-48C0-989E-5019849BA64D}" destId="{AC899E70-200D-452E-B139-5AF9BA6E2F0B}" srcOrd="1" destOrd="0" presId="urn:microsoft.com/office/officeart/2018/2/layout/IconVerticalSolidList"/>
    <dgm:cxn modelId="{6DAED7A1-5888-4E98-AD74-E3FC299A94D1}" type="presParOf" srcId="{AD559039-DEF4-48C0-989E-5019849BA64D}" destId="{934B81DD-00F4-4E39-938B-2359CA6EE60A}" srcOrd="2" destOrd="0" presId="urn:microsoft.com/office/officeart/2018/2/layout/IconVerticalSolidList"/>
    <dgm:cxn modelId="{EE27CBD7-F794-4ECE-B955-08BBA0695A18}" type="presParOf" srcId="{AD559039-DEF4-48C0-989E-5019849BA64D}" destId="{5EC82865-880E-4C1F-9F58-A0B993EC98B9}" srcOrd="3" destOrd="0" presId="urn:microsoft.com/office/officeart/2018/2/layout/IconVerticalSolidList"/>
    <dgm:cxn modelId="{AE09B253-B2E6-4FFA-BAC2-561ABDE6D57F}" type="presParOf" srcId="{1203F95D-A970-457F-95C6-B270A2EA2504}" destId="{0A645870-831B-429B-B2F4-9E98AB7111BF}" srcOrd="5" destOrd="0" presId="urn:microsoft.com/office/officeart/2018/2/layout/IconVerticalSolidList"/>
    <dgm:cxn modelId="{FCF3BC8D-1575-414A-80D0-68262307663F}" type="presParOf" srcId="{1203F95D-A970-457F-95C6-B270A2EA2504}" destId="{94DD870F-1DF2-43C5-858E-3112CC72B194}" srcOrd="6" destOrd="0" presId="urn:microsoft.com/office/officeart/2018/2/layout/IconVerticalSolidList"/>
    <dgm:cxn modelId="{96E408FB-3834-491D-ACFF-A016F434E596}" type="presParOf" srcId="{94DD870F-1DF2-43C5-858E-3112CC72B194}" destId="{CDBBFF83-9F0E-42B7-9DFC-D2619BC1A3AF}" srcOrd="0" destOrd="0" presId="urn:microsoft.com/office/officeart/2018/2/layout/IconVerticalSolidList"/>
    <dgm:cxn modelId="{F4B07B11-75A5-46E6-838F-31510C8BF00E}" type="presParOf" srcId="{94DD870F-1DF2-43C5-858E-3112CC72B194}" destId="{08A102AD-846F-4986-AE34-34BECB51A2D0}" srcOrd="1" destOrd="0" presId="urn:microsoft.com/office/officeart/2018/2/layout/IconVerticalSolidList"/>
    <dgm:cxn modelId="{4B19755F-0D6F-46E1-A701-C127CB7C7C58}" type="presParOf" srcId="{94DD870F-1DF2-43C5-858E-3112CC72B194}" destId="{4A216999-806B-4957-8294-58A2D74EFB2D}" srcOrd="2" destOrd="0" presId="urn:microsoft.com/office/officeart/2018/2/layout/IconVerticalSolidList"/>
    <dgm:cxn modelId="{B2653ADA-94AF-4904-941D-CA6C62015323}" type="presParOf" srcId="{94DD870F-1DF2-43C5-858E-3112CC72B194}" destId="{AEC55656-9BC6-48D7-A649-2F77D2BED3FF}" srcOrd="3" destOrd="0" presId="urn:microsoft.com/office/officeart/2018/2/layout/IconVerticalSolidList"/>
    <dgm:cxn modelId="{18001462-2CA9-47AD-88CA-9EB908D3D917}" type="presParOf" srcId="{1203F95D-A970-457F-95C6-B270A2EA2504}" destId="{183559C0-C1C7-46AD-BFDA-F35166BBB93F}" srcOrd="7" destOrd="0" presId="urn:microsoft.com/office/officeart/2018/2/layout/IconVerticalSolidList"/>
    <dgm:cxn modelId="{80B1E918-A112-40EF-9D34-F6675AE8EA0B}" type="presParOf" srcId="{1203F95D-A970-457F-95C6-B270A2EA2504}" destId="{F0BB81DB-E582-4C1B-9E15-EAEEC64F56E3}" srcOrd="8" destOrd="0" presId="urn:microsoft.com/office/officeart/2018/2/layout/IconVerticalSolidList"/>
    <dgm:cxn modelId="{2DA18A16-E5D2-43CA-B6F3-CBAD71A649CB}" type="presParOf" srcId="{F0BB81DB-E582-4C1B-9E15-EAEEC64F56E3}" destId="{627D7AEE-45AA-469F-B463-1C2A49D8F86F}" srcOrd="0" destOrd="0" presId="urn:microsoft.com/office/officeart/2018/2/layout/IconVerticalSolidList"/>
    <dgm:cxn modelId="{AF30992D-EDCF-4550-93FC-A5CA83513311}" type="presParOf" srcId="{F0BB81DB-E582-4C1B-9E15-EAEEC64F56E3}" destId="{CC86E03D-F2E0-4CE1-9408-A6F108144E16}" srcOrd="1" destOrd="0" presId="urn:microsoft.com/office/officeart/2018/2/layout/IconVerticalSolidList"/>
    <dgm:cxn modelId="{73389E06-F462-400A-9A84-852F152AEDF9}" type="presParOf" srcId="{F0BB81DB-E582-4C1B-9E15-EAEEC64F56E3}" destId="{A8A18F96-DA35-4779-893F-8EB1DD5D6039}" srcOrd="2" destOrd="0" presId="urn:microsoft.com/office/officeart/2018/2/layout/IconVerticalSolidList"/>
    <dgm:cxn modelId="{4989F905-B798-4558-A215-26CDFAB2A967}" type="presParOf" srcId="{F0BB81DB-E582-4C1B-9E15-EAEEC64F56E3}" destId="{9F17B153-5842-4E62-A75E-444B781695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214FA-A330-4BBB-841B-7E4D18A8E1AC}">
      <dsp:nvSpPr>
        <dsp:cNvPr id="0" name=""/>
        <dsp:cNvSpPr/>
      </dsp:nvSpPr>
      <dsp:spPr>
        <a:xfrm>
          <a:off x="0" y="3810"/>
          <a:ext cx="10972800" cy="811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67262-0EFA-4967-A612-777BDCAD576D}">
      <dsp:nvSpPr>
        <dsp:cNvPr id="0" name=""/>
        <dsp:cNvSpPr/>
      </dsp:nvSpPr>
      <dsp:spPr>
        <a:xfrm>
          <a:off x="245487" y="186404"/>
          <a:ext cx="446341" cy="446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16C-66D1-4E26-B13F-1B8A64B3D958}">
      <dsp:nvSpPr>
        <dsp:cNvPr id="0" name=""/>
        <dsp:cNvSpPr/>
      </dsp:nvSpPr>
      <dsp:spPr>
        <a:xfrm>
          <a:off x="937317" y="3810"/>
          <a:ext cx="100354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rgbClr val="003366"/>
              </a:solidFill>
            </a:rPr>
            <a:t>Observe clinical presentation of patient.</a:t>
          </a:r>
          <a:endParaRPr lang="en-US" sz="1800" kern="1200" dirty="0">
            <a:solidFill>
              <a:srgbClr val="003366"/>
            </a:solidFill>
          </a:endParaRPr>
        </a:p>
      </dsp:txBody>
      <dsp:txXfrm>
        <a:off x="937317" y="3810"/>
        <a:ext cx="10035482" cy="811529"/>
      </dsp:txXfrm>
    </dsp:sp>
    <dsp:sp modelId="{7CB12F27-45B5-4CB9-931F-CE9BC99A6167}">
      <dsp:nvSpPr>
        <dsp:cNvPr id="0" name=""/>
        <dsp:cNvSpPr/>
      </dsp:nvSpPr>
      <dsp:spPr>
        <a:xfrm>
          <a:off x="0" y="1018222"/>
          <a:ext cx="10972800" cy="811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B0C4A-6013-45D4-A430-FC2A2DBEDC5E}">
      <dsp:nvSpPr>
        <dsp:cNvPr id="0" name=""/>
        <dsp:cNvSpPr/>
      </dsp:nvSpPr>
      <dsp:spPr>
        <a:xfrm>
          <a:off x="245487" y="1200816"/>
          <a:ext cx="446341" cy="44634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9D988-D988-4D9A-87A3-B530123B32CC}">
      <dsp:nvSpPr>
        <dsp:cNvPr id="0" name=""/>
        <dsp:cNvSpPr/>
      </dsp:nvSpPr>
      <dsp:spPr>
        <a:xfrm>
          <a:off x="937317" y="1018222"/>
          <a:ext cx="100354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3366"/>
              </a:solidFill>
            </a:rPr>
            <a:t>Explain procedure to patient &amp; obtain consent if possible.</a:t>
          </a:r>
        </a:p>
      </dsp:txBody>
      <dsp:txXfrm>
        <a:off x="937317" y="1018222"/>
        <a:ext cx="10035482" cy="811529"/>
      </dsp:txXfrm>
    </dsp:sp>
    <dsp:sp modelId="{7B9813D1-0AB9-4AF5-931E-AAC15ACF2D06}">
      <dsp:nvSpPr>
        <dsp:cNvPr id="0" name=""/>
        <dsp:cNvSpPr/>
      </dsp:nvSpPr>
      <dsp:spPr>
        <a:xfrm>
          <a:off x="0" y="2032635"/>
          <a:ext cx="10972800" cy="811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99E70-200D-452E-B139-5AF9BA6E2F0B}">
      <dsp:nvSpPr>
        <dsp:cNvPr id="0" name=""/>
        <dsp:cNvSpPr/>
      </dsp:nvSpPr>
      <dsp:spPr>
        <a:xfrm>
          <a:off x="245487" y="2215229"/>
          <a:ext cx="446341" cy="44634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82865-880E-4C1F-9F58-A0B993EC98B9}">
      <dsp:nvSpPr>
        <dsp:cNvPr id="0" name=""/>
        <dsp:cNvSpPr/>
      </dsp:nvSpPr>
      <dsp:spPr>
        <a:xfrm>
          <a:off x="937317" y="2032635"/>
          <a:ext cx="100354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3366"/>
              </a:solidFill>
            </a:rPr>
            <a:t>Wash own hands thoroughly &amp; put on gloves according to local Policy.</a:t>
          </a:r>
        </a:p>
      </dsp:txBody>
      <dsp:txXfrm>
        <a:off x="937317" y="2032635"/>
        <a:ext cx="10035482" cy="811529"/>
      </dsp:txXfrm>
    </dsp:sp>
    <dsp:sp modelId="{CDBBFF83-9F0E-42B7-9DFC-D2619BC1A3AF}">
      <dsp:nvSpPr>
        <dsp:cNvPr id="0" name=""/>
        <dsp:cNvSpPr/>
      </dsp:nvSpPr>
      <dsp:spPr>
        <a:xfrm>
          <a:off x="0" y="3047047"/>
          <a:ext cx="10972800" cy="811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102AD-846F-4986-AE34-34BECB51A2D0}">
      <dsp:nvSpPr>
        <dsp:cNvPr id="0" name=""/>
        <dsp:cNvSpPr/>
      </dsp:nvSpPr>
      <dsp:spPr>
        <a:xfrm>
          <a:off x="245487" y="3229641"/>
          <a:ext cx="446341" cy="44634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55656-9BC6-48D7-A649-2F77D2BED3FF}">
      <dsp:nvSpPr>
        <dsp:cNvPr id="0" name=""/>
        <dsp:cNvSpPr/>
      </dsp:nvSpPr>
      <dsp:spPr>
        <a:xfrm>
          <a:off x="937317" y="3047047"/>
          <a:ext cx="100354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3366"/>
              </a:solidFill>
            </a:rPr>
            <a:t>Ensure patient’s hands are clean and dry and free from contaminants. Wash hands with soap and water. Alcohol wipes may be used(ensure alcohol has dried before obtaining sample)</a:t>
          </a:r>
        </a:p>
      </dsp:txBody>
      <dsp:txXfrm>
        <a:off x="937317" y="3047047"/>
        <a:ext cx="10035482" cy="811529"/>
      </dsp:txXfrm>
    </dsp:sp>
    <dsp:sp modelId="{627D7AEE-45AA-469F-B463-1C2A49D8F86F}">
      <dsp:nvSpPr>
        <dsp:cNvPr id="0" name=""/>
        <dsp:cNvSpPr/>
      </dsp:nvSpPr>
      <dsp:spPr>
        <a:xfrm>
          <a:off x="0" y="4061460"/>
          <a:ext cx="10972800" cy="8115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6E03D-F2E0-4CE1-9408-A6F108144E16}">
      <dsp:nvSpPr>
        <dsp:cNvPr id="0" name=""/>
        <dsp:cNvSpPr/>
      </dsp:nvSpPr>
      <dsp:spPr>
        <a:xfrm>
          <a:off x="245487" y="4244054"/>
          <a:ext cx="446341" cy="44634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7B153-5842-4E62-A75E-444B78169561}">
      <dsp:nvSpPr>
        <dsp:cNvPr id="0" name=""/>
        <dsp:cNvSpPr/>
      </dsp:nvSpPr>
      <dsp:spPr>
        <a:xfrm>
          <a:off x="937317" y="4061460"/>
          <a:ext cx="10035482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rgbClr val="003366"/>
              </a:solidFill>
            </a:rPr>
            <a:t>Common contaminants – fruit juice, fizzy drinks, sweets, newspaper ink, patient’s own soap.</a:t>
          </a:r>
          <a:endParaRPr lang="en-US" sz="1800" kern="1200" dirty="0">
            <a:solidFill>
              <a:srgbClr val="003366"/>
            </a:solidFill>
          </a:endParaRPr>
        </a:p>
      </dsp:txBody>
      <dsp:txXfrm>
        <a:off x="937317" y="4061460"/>
        <a:ext cx="10035482" cy="811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875837D-9084-40D8-B499-C2A9B4FF8A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7F871D7-DCA8-423E-BE44-4C2B64CBA3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66A1146-3973-48DD-BCF1-0A20D36753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Training Presentation Glu_Ket Connectivity  - TR.S52.251.2556.1-E- 08-04-2015</a:t>
            </a: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83D5625-77BA-40A0-BF6F-61FC96695F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9C3AC4-D8D4-4C23-B312-41D4EFDE6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C08E0B-339E-446B-B050-6335A3A666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81372C-4606-4F17-BE12-2ADBAD5485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471C55-07CB-4C71-8F8B-292F65998A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DFF1BE-2C30-4A1A-AF4F-73B3219E08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4D4DD3-3C3E-466B-8B9E-C7EC37CE18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95" charset="-128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Training Presentation </a:t>
            </a:r>
            <a:r>
              <a:rPr lang="en-GB" dirty="0" err="1"/>
              <a:t>Glu_Ket</a:t>
            </a:r>
            <a:r>
              <a:rPr lang="en-GB" dirty="0"/>
              <a:t> Connectivity  - TR.S52.251.2556.1-E- 08-04-2015</a:t>
            </a:r>
            <a:endParaRPr 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01B33C-5C31-4F82-9012-93F21A63F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176D49-486C-405B-82C0-81C8E7100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3C8CFB4-20BC-4715-903C-D60A0A697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BA0F67-0C58-40CA-B543-8945F07C14B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06DB327-29B0-4EFF-91BF-0564C7569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C8773B0-02E4-495E-938F-7651A19D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/>
              <a:t>We’ll start with an interactive presentation during which you will perform a test in front of one of us followed by a quiz (you might want to take notes). Please make a note of any questions you have during the presentation and there will be time later to answer those with you.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Even though you have meters in front of you, please wait until we tell you to have a go on them, otherwise you are likely to get lost and slow down proceedings for your colleagues.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DO NOT LEAVE without your barcode or, if you are not happy – please speak to one of us…..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07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B83D5C1-3972-4F80-B5CD-7987B1AA7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F5B4E8-5AB8-441A-A9CB-AF684FE234A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AF64FF6-7D4C-4482-AE48-5BD320189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3C612CA-51FD-4CA2-921B-F718FA989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B22587A-1075-45E0-8D42-5634E1855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76CE2A-3E3B-4855-8B62-440B571E348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124B26B-D80B-4092-948E-9290E6CE0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AFBD1FE-0B0D-4050-B8A6-C327EBDA4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6C2A462-881F-4716-9D3D-F619F159F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C7BB0D-50BD-4972-A127-EC1A7FDA613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C6E75C1-8464-4FFC-85FD-E1F7D6435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2690021-65DE-4A60-9955-6A8D8B14F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CC7DA23-21FC-4E93-A285-78648DF66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70BA52-F07E-4A5B-B491-5E57652A041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1AABAEA-6890-4474-BDD1-CFA3FFBEAE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309727-0C66-49E2-A67E-64E26955F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C34CC6F-D3FE-4A40-864C-0938148A2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C2AC25-86E8-4EF2-9AC3-50026256CD57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511687E-003A-4C10-B05B-A7176D2EB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C261A7A-45DC-40B4-BB13-ADEEFDA87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CAA8223-939D-492D-A21E-118873AFF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423AC6-9161-452A-BB27-0D8E6D6F2626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F7ECBC7-8933-4B4F-AF15-DDDBDD8CA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5D3489C-6518-4DE9-B274-12CC5AA8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/>
              <a:t>We’ll start with an interactive presentation during which you will perform a test in front of one of us followed by a quiz (you might want to take notes). Please make a note of any questions you have during the presentation and there will be time later to answer those with you.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Even though you have meters in front of you, please wait until we tell you to have a go on them, otherwise you are likely to get lost and slow down proceedings for your colleagues.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DO NOT LEAVE without your barcode or, if you are not happy – please speak to one of us…..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B9DC71D-B1A2-461F-B5F7-024D1A256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1164D2-C671-45B9-867F-81AECEE3BF5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7AD35D9-F00C-4C4C-80B0-62D0500BC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157C230-7949-4812-B095-69F7B1E56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F59FC0F-07DD-4C86-BCC8-835719F32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C582D2-BB0C-4FF1-8AA7-1ED2EB897A6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53A652C-C136-41CD-A9A7-74183286A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C5AECDA-D5CE-4567-B23F-E4D0FF851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2759CF7-F4D4-4B4A-A981-16DF6EBFF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243FA17-91F6-469D-91C4-3A8BD59C9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ABFA57B9-3F62-4814-9141-424ECF06A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83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83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83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83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8FC32F-421D-46DB-9081-B98DBA416448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D7C1395-17D3-43DB-AC56-90276E9A8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8B69C6-3442-4C71-AC4A-11784762048B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029B34D-BEDA-4A31-BC61-9AE6F817D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94B144A-C44C-427E-B2DD-965C0B8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47AA79A-A485-4176-9E31-42FBDBFFC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32D041-6270-4C0A-A71B-854F3FFFCF3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8B2A7AE-80A6-44B0-8553-4F40CD5F8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1E17ABB-B8D3-4EF9-9449-520617510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00BAA31-B8F8-4123-B7AC-153CBAFD5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D70046-7F15-46FB-AFEC-498452C13DD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5ADC6D8-15AE-4C33-BA40-3BE92FF3A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689D0D9-6F1F-461E-BFD5-D63E5C644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81A40FA-8920-407D-B85E-F23DDFFED5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D65C3A-D0DB-48D9-8750-E0DB2799082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869FF86-8428-45DD-B2CD-97157571F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DF5770F-5430-480B-818B-E31C28EFC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/>
              <a:t>Capillary samples can be difficult to obtain in patients with these conditions – this is due to peripheral shutdown. If you are having to squeeze the finger a lot to get a sample, stop and think. This sample will be diluted with damaged tissue fluid if you continue and that would give a misleading result as well as cause the patient discomfort.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You can use a venous or arterial sample with the StatStrip meter, so there are alternatives.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9C27E6B-5D99-4618-B55F-71C1F6764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96863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745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3700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8363" indent="-236538" defTabSz="9683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55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27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99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7163" indent="-236538" defTabSz="9683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F96656-748B-42DE-B09D-C8204259341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25C7AFF-3DCE-4CBD-8EB2-FEBECD5B1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8" y="755650"/>
            <a:ext cx="6858000" cy="385762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C3E5227-A41C-40AA-A996-366046831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864100"/>
            <a:ext cx="5248275" cy="4613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5744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2145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79337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05473-DA7B-421C-865A-12E2DCC5AA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872662"/>
            <a:ext cx="10464800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234220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61CF3-D2A2-4049-9177-4DD6ED75EE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40760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4F083-B3B6-4E04-AFFD-BF6AC580E5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55838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91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9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2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77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8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4585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5938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342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1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5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2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10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42739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9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696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8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73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73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15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7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2145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5"/>
            <a:ext cx="104648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0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61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7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8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000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38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6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792EC-8011-4F10-963B-60EA791417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7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20171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6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86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57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0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2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C3667-E651-4EE7-9D3C-38D40C4B78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13325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000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1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214577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D7017-D18C-42C7-BA45-C9A1E2C967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2700">
            <a:solidFill>
              <a:srgbClr val="93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136207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829B2-FE72-425F-B2CA-8EFC811429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281179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193035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6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F01FA-964D-4F9C-973E-C672DCBFF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206522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103B0-6AD6-40A1-ACDD-C9C08565E1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174089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-BACKDROP._V7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95"/>
            <a:ext cx="12192000" cy="6531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7EAF5F-7F6F-46C9-835C-A173471112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 descr="NovaRPOWERPOINTb.png"/>
          <p:cNvPicPr>
            <a:picLocks noChangeAspect="1"/>
          </p:cNvPicPr>
          <p:nvPr/>
        </p:nvPicPr>
        <p:blipFill>
          <a:blip r:embed="rId14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75" y="289404"/>
            <a:ext cx="1292069" cy="4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3600" b="0" i="0" kern="1200" spc="-100" baseline="0">
          <a:solidFill>
            <a:srgbClr val="214577"/>
          </a:solidFill>
          <a:latin typeface="+mj-lt"/>
          <a:ea typeface="+mj-ea"/>
          <a:cs typeface="HelveticaNeue Condensed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6" algn="l" defTabSz="91437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6" algn="l" defTabSz="91437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6" algn="l" defTabSz="91437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BACKDROP_V2.png"/>
          <p:cNvPicPr>
            <a:picLocks noChangeAspect="1"/>
          </p:cNvPicPr>
          <p:nvPr/>
        </p:nvPicPr>
        <p:blipFill>
          <a:blip r:embed="rId1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12192000" cy="68397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4C5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10528"/>
            <a:ext cx="5486400" cy="329184"/>
          </a:xfrm>
          <a:prstGeom prst="rect">
            <a:avLst/>
          </a:prstGeom>
          <a:solidFill>
            <a:srgbClr val="4C5A6A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51052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7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hdr="0" ft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-BACKDROP_V2.png"/>
          <p:cNvPicPr>
            <a:picLocks noChangeAspect="1"/>
          </p:cNvPicPr>
          <p:nvPr/>
        </p:nvPicPr>
        <p:blipFill>
          <a:blip r:embed="rId1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12192000" cy="68397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ftr="0"/>
  <p:txStyles>
    <p:titleStyle>
      <a:lvl1pPr algn="l" defTabSz="914378" rtl="0" eaLnBrk="1" latinLnBrk="0" hangingPunct="1">
        <a:spcBef>
          <a:spcPct val="0"/>
        </a:spcBef>
        <a:buNone/>
        <a:defRPr sz="3600" b="0" i="0" kern="1200" spc="-100" baseline="0">
          <a:solidFill>
            <a:srgbClr val="214577"/>
          </a:solidFill>
          <a:latin typeface="+mj-lt"/>
          <a:ea typeface="+mj-ea"/>
          <a:cs typeface="HelveticaNeue Condensed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6" algn="l" defTabSz="914378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6" algn="l" defTabSz="914378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6" algn="l" defTabSz="91437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linicalresponservice@rhn.org.uk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linicalresponseservice@rhn.org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survey.alchemer.com/s3/6384664/Nova-UK-Point-of-Care-Meter-Trai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36FED0-DAA3-4380-A05A-13EDA10C3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StatStrip</a:t>
            </a:r>
            <a:r>
              <a:rPr lang="en-GB" sz="2000" baseline="100000" dirty="0"/>
              <a:t>®</a:t>
            </a:r>
            <a:r>
              <a:rPr lang="en-GB" sz="4400" baseline="100000" dirty="0"/>
              <a:t> </a:t>
            </a:r>
            <a:r>
              <a:rPr lang="en-GB" sz="4400" dirty="0"/>
              <a:t>Glucose/Ketone xpress 2</a:t>
            </a:r>
            <a:r>
              <a:rPr lang="en-GB" sz="2000" baseline="100000" dirty="0"/>
              <a:t>™</a:t>
            </a:r>
            <a:r>
              <a:rPr lang="en-GB" sz="4400" dirty="0"/>
              <a:t> meter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79FAE25-8DDD-47F0-968C-B9AD1D088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Operator </a:t>
            </a:r>
            <a:r>
              <a:rPr lang="en-GB" dirty="0" smtClean="0"/>
              <a:t>Training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38B79-003C-46A7-8C3D-1AE1EFFD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10338"/>
            <a:ext cx="1422400" cy="328612"/>
          </a:xfrm>
        </p:spPr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D6798-D4C6-4178-83B1-36345089E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902224" cy="329184"/>
          </a:xfrm>
        </p:spPr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517232"/>
            <a:ext cx="5006711" cy="10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2319F-EB64-4F7B-9BB4-C1EEE35D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10338"/>
            <a:ext cx="1422400" cy="328612"/>
          </a:xfrm>
        </p:spPr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A2C9B-7E19-4835-A3A7-19ECA73EE9BA}"/>
              </a:ext>
            </a:extLst>
          </p:cNvPr>
          <p:cNvSpPr txBox="1"/>
          <p:nvPr/>
        </p:nvSpPr>
        <p:spPr>
          <a:xfrm>
            <a:off x="3575719" y="1638957"/>
            <a:ext cx="72728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3366"/>
                </a:solidFill>
              </a:rPr>
              <a:t>Once opened stable for </a:t>
            </a:r>
            <a:r>
              <a:rPr lang="en-GB" b="1" dirty="0">
                <a:solidFill>
                  <a:srgbClr val="003366"/>
                </a:solidFill>
              </a:rPr>
              <a:t>3 months </a:t>
            </a:r>
            <a:r>
              <a:rPr lang="en-GB" dirty="0">
                <a:solidFill>
                  <a:srgbClr val="003366"/>
                </a:solidFill>
              </a:rPr>
              <a:t>– </a:t>
            </a:r>
            <a:r>
              <a:rPr lang="en-GB" u="sng" dirty="0">
                <a:solidFill>
                  <a:srgbClr val="003366"/>
                </a:solidFill>
              </a:rPr>
              <a:t>always</a:t>
            </a:r>
            <a:r>
              <a:rPr lang="en-GB" dirty="0">
                <a:solidFill>
                  <a:srgbClr val="003366"/>
                </a:solidFill>
              </a:rPr>
              <a:t> write discard date on bottles &amp; check before use</a:t>
            </a:r>
          </a:p>
          <a:p>
            <a:pPr eaLnBrk="1" hangingPunct="1">
              <a:defRPr/>
            </a:pPr>
            <a:endParaRPr lang="en-GB" dirty="0">
              <a:solidFill>
                <a:srgbClr val="0033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3366"/>
                </a:solidFill>
              </a:rPr>
              <a:t>Always shake the bottle and discard the first drop before 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33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3366"/>
                </a:solidFill>
              </a:rPr>
              <a:t>The lot number and which level you are using is on the side of the bottle</a:t>
            </a:r>
          </a:p>
          <a:p>
            <a:pPr algn="ctr">
              <a:defRPr/>
            </a:pPr>
            <a:endParaRPr lang="en-GB" sz="1600" dirty="0">
              <a:solidFill>
                <a:srgbClr val="003366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rgbClr val="003366"/>
                </a:solidFill>
              </a:rPr>
              <a:t>QC Solutions are obtained </a:t>
            </a:r>
            <a:r>
              <a:rPr lang="en-GB" sz="1600" dirty="0" smtClean="0">
                <a:solidFill>
                  <a:srgbClr val="003366"/>
                </a:solidFill>
              </a:rPr>
              <a:t>from the internal pharmacy. 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03366"/>
                </a:solidFill>
              </a:rPr>
              <a:t>Order via RHN intranet – pharmacy request</a:t>
            </a:r>
            <a:endParaRPr lang="en-GB" altLang="en-US" sz="1600" dirty="0">
              <a:solidFill>
                <a:srgbClr val="003366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BCD59F81-D8B7-4E34-9E88-9BD0FB48BDDD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115874"/>
            <a:ext cx="9442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600" b="0" i="0" kern="1200" spc="-100" baseline="0">
                <a:solidFill>
                  <a:srgbClr val="214577"/>
                </a:solidFill>
                <a:latin typeface="+mj-lt"/>
                <a:ea typeface="+mj-ea"/>
                <a:cs typeface="HelveticaNeue Condensed"/>
              </a:defRPr>
            </a:lvl1pPr>
          </a:lstStyle>
          <a:p>
            <a:r>
              <a:rPr lang="en-GB" altLang="en-US" b="1" dirty="0">
                <a:solidFill>
                  <a:srgbClr val="003366"/>
                </a:solidFill>
              </a:rPr>
              <a:t>Quality Control Solutions</a:t>
            </a:r>
            <a:endParaRPr lang="en-US" altLang="en-US" b="1" dirty="0">
              <a:solidFill>
                <a:srgbClr val="003366"/>
              </a:solidFill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21868DCA-6E2C-40C3-BE33-139C5FC7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-53" r="21437" b="14305"/>
          <a:stretch>
            <a:fillRect/>
          </a:stretch>
        </p:blipFill>
        <p:spPr bwMode="auto">
          <a:xfrm>
            <a:off x="1252307" y="1503501"/>
            <a:ext cx="1920900" cy="19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D4794-FFFF-42BB-A84E-E4076483F61E}"/>
              </a:ext>
            </a:extLst>
          </p:cNvPr>
          <p:cNvGrpSpPr/>
          <p:nvPr/>
        </p:nvGrpSpPr>
        <p:grpSpPr>
          <a:xfrm>
            <a:off x="1252307" y="3799951"/>
            <a:ext cx="1915427" cy="1753756"/>
            <a:chOff x="2381250" y="3643313"/>
            <a:chExt cx="2222500" cy="2268538"/>
          </a:xfrm>
        </p:grpSpPr>
        <p:pic>
          <p:nvPicPr>
            <p:cNvPr id="14" name="Picture 11" descr="C:\Users\User\Pictures\My Scans\Various Nova Images\QC Labels.jpg">
              <a:extLst>
                <a:ext uri="{FF2B5EF4-FFF2-40B4-BE49-F238E27FC236}">
                  <a16:creationId xmlns:a16="http://schemas.microsoft.com/office/drawing/2014/main" id="{BFE9F062-21A3-40D2-8579-DC5B1B9F9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3" t="12891" r="22166" b="10938"/>
            <a:stretch>
              <a:fillRect/>
            </a:stretch>
          </p:blipFill>
          <p:spPr bwMode="auto">
            <a:xfrm>
              <a:off x="2381250" y="3643313"/>
              <a:ext cx="2222500" cy="225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71">
              <a:extLst>
                <a:ext uri="{FF2B5EF4-FFF2-40B4-BE49-F238E27FC236}">
                  <a16:creationId xmlns:a16="http://schemas.microsoft.com/office/drawing/2014/main" id="{A30EB24E-FAE0-4905-8A29-C1D3F747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563" y="3643314"/>
              <a:ext cx="303212" cy="119697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Times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&gt;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AutoNum type="arabicPeriod"/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Oval 71">
              <a:extLst>
                <a:ext uri="{FF2B5EF4-FFF2-40B4-BE49-F238E27FC236}">
                  <a16:creationId xmlns:a16="http://schemas.microsoft.com/office/drawing/2014/main" id="{D5ACBBB2-88FA-49E5-A1A2-45911227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563" y="4714876"/>
              <a:ext cx="303212" cy="119697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Times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&gt;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AutoNum type="arabicPeriod"/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ABFE6-2E23-425F-8BF4-574431A57F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663" y="4437112"/>
            <a:ext cx="4048919" cy="1790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543F6D-C395-419A-9F65-8C518A80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</a:t>
            </a:r>
            <a:br>
              <a:rPr lang="en-GB" b="1" dirty="0"/>
            </a:br>
            <a:r>
              <a:rPr lang="en-GB" b="1" dirty="0"/>
              <a:t>quality control sample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7460C-F8EA-4479-BD37-A7AE1BCB8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6CDC3-6C4B-4FEC-B5F8-1E5E831D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2D330-05A3-4F29-BD77-D91E3C56B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F2DE-A030-47D2-9C1A-638307A2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Quality Control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8723-78CF-441B-ADC7-37E6C9DF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600" dirty="0">
              <a:solidFill>
                <a:srgbClr val="003366"/>
              </a:solidFill>
            </a:endParaRPr>
          </a:p>
          <a:p>
            <a:r>
              <a:rPr lang="en-GB" sz="1800" dirty="0">
                <a:solidFill>
                  <a:srgbClr val="003366"/>
                </a:solidFill>
              </a:rPr>
              <a:t>QC testing checks that</a:t>
            </a:r>
          </a:p>
          <a:p>
            <a:pPr lvl="1"/>
            <a:r>
              <a:rPr lang="en-GB" sz="1800" dirty="0">
                <a:solidFill>
                  <a:srgbClr val="003366"/>
                </a:solidFill>
              </a:rPr>
              <a:t>The meter in working correctly</a:t>
            </a:r>
          </a:p>
          <a:p>
            <a:pPr lvl="1"/>
            <a:r>
              <a:rPr lang="en-GB" sz="1800" dirty="0">
                <a:solidFill>
                  <a:srgbClr val="003366"/>
                </a:solidFill>
              </a:rPr>
              <a:t>That you have the correct technique</a:t>
            </a:r>
          </a:p>
          <a:p>
            <a:endParaRPr lang="en-GB" sz="1800" dirty="0">
              <a:solidFill>
                <a:srgbClr val="003366"/>
              </a:solidFill>
            </a:endParaRPr>
          </a:p>
          <a:p>
            <a:r>
              <a:rPr lang="en-GB" sz="1800" dirty="0">
                <a:solidFill>
                  <a:srgbClr val="003366"/>
                </a:solidFill>
              </a:rPr>
              <a:t>QC testing is mandatory</a:t>
            </a:r>
          </a:p>
          <a:p>
            <a:endParaRPr lang="en-GB" sz="1800" dirty="0">
              <a:solidFill>
                <a:srgbClr val="003366"/>
              </a:solidFill>
            </a:endParaRPr>
          </a:p>
          <a:p>
            <a:r>
              <a:rPr lang="en-GB" sz="1800" dirty="0">
                <a:solidFill>
                  <a:srgbClr val="003366"/>
                </a:solidFill>
              </a:rPr>
              <a:t>Two levels (level 1 &amp; level 3) should be performed </a:t>
            </a:r>
            <a:r>
              <a:rPr lang="en-GB" sz="1800" dirty="0" smtClean="0">
                <a:solidFill>
                  <a:srgbClr val="003366"/>
                </a:solidFill>
              </a:rPr>
              <a:t>every twenty four hours</a:t>
            </a:r>
            <a:endParaRPr lang="en-GB" sz="1600" dirty="0">
              <a:solidFill>
                <a:srgbClr val="003366"/>
              </a:solidFill>
            </a:endParaRPr>
          </a:p>
          <a:p>
            <a:pPr lvl="1"/>
            <a:endParaRPr lang="en-GB" sz="120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D161E-76D1-4DB3-BD70-A5F8CE24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7FF2-D48A-4AEC-B267-0734CF6AC6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25013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CCF8-9571-4E90-91E6-5F8FF3C6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QC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EEBA8-8FCF-406E-833B-EF653845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003366"/>
                </a:solidFill>
              </a:rPr>
              <a:t>Insert a glucose test strip into the meter. A test strip and blood drop will display.</a:t>
            </a:r>
          </a:p>
          <a:p>
            <a:pPr marL="0" indent="0">
              <a:buNone/>
            </a:pPr>
            <a:r>
              <a:rPr lang="en-GB" dirty="0">
                <a:solidFill>
                  <a:srgbClr val="003366"/>
                </a:solidFill>
              </a:rPr>
              <a:t>								</a:t>
            </a:r>
            <a:r>
              <a:rPr lang="en-GB" altLang="en-US" sz="2000" b="1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QC1</a:t>
            </a:r>
            <a:r>
              <a:rPr lang="en-GB" altLang="en-US" sz="20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or </a:t>
            </a:r>
            <a:r>
              <a:rPr lang="en-GB" altLang="en-US" sz="2000" b="1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QC3</a:t>
            </a:r>
            <a:r>
              <a:rPr lang="en-GB" altLang="en-US" sz="20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										Should be selected 									and displayed on 									screen prior to the 									sample being applied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003366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2000" dirty="0">
              <a:solidFill>
                <a:srgbClr val="003366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GB" dirty="0">
                <a:solidFill>
                  <a:srgbClr val="003366"/>
                </a:solidFill>
              </a:rPr>
              <a:t>Identify the sample as a QC control; use the left or right arrow button to find the desired control level C1 or C3</a:t>
            </a: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3366"/>
                </a:solidFill>
              </a:rPr>
              <a:t>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46E09-0E37-40F8-B304-AB943469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C710-15BB-4D06-9B97-52C097EDE1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A547718-7A04-4C9F-BEBB-7C9A625E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4" y="2662239"/>
            <a:ext cx="1257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132239C-1046-4D90-91AF-41E06295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662239"/>
            <a:ext cx="1257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D55648D-509A-4F34-8E15-351AC263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662239"/>
            <a:ext cx="12573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Connector 1">
            <a:extLst>
              <a:ext uri="{FF2B5EF4-FFF2-40B4-BE49-F238E27FC236}">
                <a16:creationId xmlns:a16="http://schemas.microsoft.com/office/drawing/2014/main" id="{AAD7A326-DDEB-43A5-AAB4-861C46C35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992" y="3409579"/>
            <a:ext cx="504055" cy="629021"/>
          </a:xfrm>
          <a:prstGeom prst="flowChartConnector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10" name="Straight Arrow Connector 3">
            <a:extLst>
              <a:ext uri="{FF2B5EF4-FFF2-40B4-BE49-F238E27FC236}">
                <a16:creationId xmlns:a16="http://schemas.microsoft.com/office/drawing/2014/main" id="{FA1D48F2-9B4E-4211-A7CB-15598D28B8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816080" y="3280544"/>
            <a:ext cx="1055688" cy="25806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04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">
            <a:extLst>
              <a:ext uri="{FF2B5EF4-FFF2-40B4-BE49-F238E27FC236}">
                <a16:creationId xmlns:a16="http://schemas.microsoft.com/office/drawing/2014/main" id="{437FC524-D324-423F-890F-01A2FBFF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36" y="1340768"/>
            <a:ext cx="1129135" cy="1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E17683-687E-466E-8464-EEA9FAFE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QC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BBFE7B-CFF9-4E13-BDB6-206DD35E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65109"/>
            <a:ext cx="10972800" cy="487680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3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3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3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3"/>
            </a:pPr>
            <a:r>
              <a:rPr lang="en-GB" sz="2000" dirty="0">
                <a:solidFill>
                  <a:srgbClr val="003366"/>
                </a:solidFill>
              </a:rPr>
              <a:t>Gently shake the quality control solution before each use. </a:t>
            </a:r>
          </a:p>
          <a:p>
            <a:pPr marL="457200" indent="-457200">
              <a:buAutoNum type="arabicPeriod" startAt="3"/>
            </a:pPr>
            <a:r>
              <a:rPr lang="en-GB" sz="2000" dirty="0">
                <a:solidFill>
                  <a:srgbClr val="003366"/>
                </a:solidFill>
              </a:rPr>
              <a:t>Discard the first drop of control solution from the bottle to avoid contamination </a:t>
            </a:r>
          </a:p>
          <a:p>
            <a:pPr marL="457200" indent="-457200">
              <a:buAutoNum type="arabicPeriod" startAt="3"/>
            </a:pPr>
            <a:r>
              <a:rPr lang="en-GB" sz="2000" dirty="0">
                <a:solidFill>
                  <a:srgbClr val="003366"/>
                </a:solidFill>
              </a:rPr>
              <a:t>Touch the end of the test strip to a drop of the control solution until the test strip fills and the meter beeps </a:t>
            </a:r>
          </a:p>
          <a:p>
            <a:pPr marL="457200" indent="-457200">
              <a:buAutoNum type="arabicPeriod" startAt="3"/>
            </a:pPr>
            <a:endParaRPr lang="en-GB" sz="2000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3366"/>
                </a:solidFill>
              </a:rPr>
              <a:t>Please note: A quick beep sounds when sufficient control solution has been applied to the test strip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93082-00A7-44DA-99B9-8A379318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D5185-2E58-4ED6-9A8C-6FB3BC024C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C6A65-A484-4C35-B2BA-2C1257A9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QC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C02A8-D5B1-4624-B160-BE6DD989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224"/>
            <a:ext cx="10972800" cy="4876800"/>
          </a:xfrm>
        </p:spPr>
        <p:txBody>
          <a:bodyPr/>
          <a:lstStyle/>
          <a:p>
            <a:pPr marL="457200" indent="-457200">
              <a:buAutoNum type="arabicPeriod" startAt="6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6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6"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6"/>
            </a:pPr>
            <a:endParaRPr lang="en-GB" sz="20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Quality control test results are available in 6 seconds on the meter screen</a:t>
            </a: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There is 1 long beep when the results are ready </a:t>
            </a: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There are 3 short beeps if test results are outside of the measurement rang of the test strips </a:t>
            </a: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Ensure the result falls between the reference range indicated on the QC vial </a:t>
            </a: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Complete the QC log book </a:t>
            </a:r>
          </a:p>
          <a:p>
            <a:pPr marL="457200" indent="-457200">
              <a:buAutoNum type="arabicPeriod" startAt="6"/>
            </a:pPr>
            <a:r>
              <a:rPr lang="en-GB" sz="2000" dirty="0">
                <a:solidFill>
                  <a:srgbClr val="003366"/>
                </a:solidFill>
              </a:rPr>
              <a:t>Remove the test strip and discard into an appropriate biohazard container</a:t>
            </a: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7A962-94B3-4C60-9A59-168B037C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51C9A-38F2-41F5-B250-222F40BABC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672AD73-41AA-49FB-828A-5456C03C7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310278"/>
            <a:ext cx="1508001" cy="18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FB947E-1794-4DC9-9F9E-2FBCEF58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Quality Control Regime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E730E-0DD0-4EB8-B94E-C05D7D52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005-5869-44CF-B92E-BE737F686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BE0A1B-1F1D-4839-971D-C68A4EE9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99" y="1412776"/>
            <a:ext cx="10415452" cy="38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Following your QC result: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Write the QC test result on the QC Log book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Check the result sits between the first and third mmol/l range on the QC Solution bottle. Ignore the middle number – This is the mean of the two ranges.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000" kern="0" dirty="0">
              <a:solidFill>
                <a:srgbClr val="003366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You </a:t>
            </a:r>
            <a:r>
              <a:rPr lang="en-GB" sz="2000" u="sng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MUST</a:t>
            </a: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 make sure you check your result falls within range. This determines if the QC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has passed/failed.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kern="0" dirty="0">
              <a:solidFill>
                <a:srgbClr val="003366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Please make sure you document all the information  required on the QC Log Book (see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example). This is a legal document and </a:t>
            </a:r>
            <a:r>
              <a:rPr lang="en-GB" sz="2000" u="sng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MUST</a:t>
            </a:r>
            <a:r>
              <a:rPr lang="en-GB" sz="2000" kern="0" dirty="0">
                <a:solidFill>
                  <a:srgbClr val="003366"/>
                </a:solidFill>
                <a:ea typeface="Calibri" pitchFamily="34" charset="0"/>
                <a:cs typeface="Calibri" pitchFamily="34" charset="0"/>
              </a:rPr>
              <a:t> be completed correctly.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2000" kern="0" dirty="0">
              <a:solidFill>
                <a:srgbClr val="003366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FEA1B-4065-4461-9074-C947DCB9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to do if QC fails….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CE355-B8FA-43B5-81AD-EB56403A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003366"/>
                </a:solidFill>
              </a:rPr>
              <a:t>If QC has failed</a:t>
            </a:r>
          </a:p>
          <a:p>
            <a:r>
              <a:rPr lang="en-GB" sz="2000" dirty="0">
                <a:solidFill>
                  <a:srgbClr val="003366"/>
                </a:solidFill>
              </a:rPr>
              <a:t>Check correct QC level was used</a:t>
            </a:r>
          </a:p>
          <a:p>
            <a:r>
              <a:rPr lang="en-GB" sz="2000" dirty="0">
                <a:solidFill>
                  <a:srgbClr val="003366"/>
                </a:solidFill>
              </a:rPr>
              <a:t>Check the expiry of the QC level and test strips</a:t>
            </a:r>
          </a:p>
          <a:p>
            <a:r>
              <a:rPr lang="en-GB" sz="2000" dirty="0">
                <a:solidFill>
                  <a:srgbClr val="003366"/>
                </a:solidFill>
              </a:rPr>
              <a:t>Repeat test to check technique</a:t>
            </a:r>
          </a:p>
          <a:p>
            <a:pPr marL="0" indent="0">
              <a:buNone/>
            </a:pPr>
            <a:endParaRPr lang="en-GB" sz="2000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3366"/>
                </a:solidFill>
              </a:rPr>
              <a:t>If QC still fails </a:t>
            </a:r>
          </a:p>
          <a:p>
            <a:r>
              <a:rPr lang="en-GB" sz="2000" dirty="0">
                <a:solidFill>
                  <a:srgbClr val="003366"/>
                </a:solidFill>
              </a:rPr>
              <a:t>Use a different QC bottle and repeat</a:t>
            </a:r>
          </a:p>
          <a:p>
            <a:pPr marL="0" indent="0">
              <a:buNone/>
            </a:pPr>
            <a:endParaRPr lang="en-GB" sz="2000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3366"/>
                </a:solidFill>
              </a:rPr>
              <a:t>If QC still fails </a:t>
            </a:r>
          </a:p>
          <a:p>
            <a:r>
              <a:rPr lang="en-GB" sz="2000" dirty="0">
                <a:solidFill>
                  <a:srgbClr val="003366"/>
                </a:solidFill>
              </a:rPr>
              <a:t>Use a different vial of test strips and repeat </a:t>
            </a:r>
          </a:p>
          <a:p>
            <a:pPr marL="0" indent="0">
              <a:buNone/>
            </a:pPr>
            <a:endParaRPr lang="en-GB" sz="2000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3366"/>
                </a:solidFill>
              </a:rPr>
              <a:t>If QC still fails contact </a:t>
            </a:r>
            <a:r>
              <a:rPr lang="en-GB" sz="2000" b="1" dirty="0" smtClean="0">
                <a:solidFill>
                  <a:srgbClr val="003366"/>
                </a:solidFill>
              </a:rPr>
              <a:t>the Clinical Response Service, who will arrange for the meter to be replaced and serviced. </a:t>
            </a:r>
            <a:endParaRPr lang="en-GB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E8201-DECA-4970-9D91-93490E32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829B2-FE72-425F-B2CA-8EFC8114299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73F0-CD6A-4E4E-9BD4-BAB31F88E4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  <p:extLst>
      <p:ext uri="{BB962C8B-B14F-4D97-AF65-F5344CB8AC3E}">
        <p14:creationId xmlns:p14="http://schemas.microsoft.com/office/powerpoint/2010/main" val="55048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C102C7-864E-4A33-B457-75871000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patient sample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F51CC-42BD-4643-8782-E0EED0845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94971-9EAB-4739-8BBC-6922349E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D3D21-E540-43D0-B0AF-B086101CA4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9BCA041-E735-4D79-A1E3-A7C8A1475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b="1" dirty="0"/>
              <a:t>Before Taking a Patient Sample…</a:t>
            </a:r>
            <a:endParaRPr lang="en-US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341DA-9159-4F7B-83D4-9265B868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4CF54B3-DC1A-4FBF-B2C2-44AD879BB111}" type="slidenum">
              <a:rPr lang="en-US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711B1-02E5-4DDC-AEA4-76AC96923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510528"/>
            <a:ext cx="3860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407A9E0A-CC7E-4EE5-93CC-9B9504996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32695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>
            <a:extLst>
              <a:ext uri="{FF2B5EF4-FFF2-40B4-BE49-F238E27FC236}">
                <a16:creationId xmlns:a16="http://schemas.microsoft.com/office/drawing/2014/main" id="{E160B6E6-F959-459C-BAA0-089C3A4FC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6"/>
            <a:ext cx="9197977" cy="88741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Your Training Session</a:t>
            </a:r>
            <a:endParaRPr lang="en-US" altLang="en-US" b="1" dirty="0">
              <a:solidFill>
                <a:srgbClr val="00336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E64E5-F80A-4758-BF47-58DC5C57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18275"/>
            <a:ext cx="1422400" cy="330200"/>
          </a:xfrm>
        </p:spPr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A463AE-0E86-4DDD-8EBD-71B137539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32610"/>
              </p:ext>
            </p:extLst>
          </p:nvPr>
        </p:nvGraphicFramePr>
        <p:xfrm>
          <a:off x="609600" y="1340768"/>
          <a:ext cx="5126360" cy="4688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126360">
                  <a:extLst>
                    <a:ext uri="{9D8B030D-6E8A-4147-A177-3AD203B41FA5}">
                      <a16:colId xmlns:a16="http://schemas.microsoft.com/office/drawing/2014/main" val="61488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StatStrip Glucose/Ketone Overview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1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StatStrip Glucose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Overview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Quality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Patient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Reviewing Data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6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Practical ‘Patient Test’ and QC Test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76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StatStrip Ketone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Overview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Quality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Patient Testing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9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Basic Maintenance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Contact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7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Complete Training Documentation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3739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43151-3AF8-4EBA-95A2-D247A1F67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82663"/>
              </p:ext>
            </p:extLst>
          </p:nvPr>
        </p:nvGraphicFramePr>
        <p:xfrm>
          <a:off x="6672064" y="2073228"/>
          <a:ext cx="4320480" cy="35612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43498525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Learning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08069"/>
                  </a:ext>
                </a:extLst>
              </a:tr>
              <a:tr h="3226012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Carry out blood glucose and ketone patient tests using the Nova Biomedical StatStrip Xpress Glucose/Ketone Meter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 importance of the meter and basic maintenance requirements, including how to carry out a quality control test and how the meter should be kept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tests within MHRA guidelines for point of care glucose testing and obtain reliable results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8792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7390-183E-447C-9AC4-4290802851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74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62F9D9B-3573-4F97-B035-5A036729A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3366"/>
                </a:solidFill>
              </a:rPr>
              <a:t>Obtaining a Capillary Sample</a:t>
            </a:r>
            <a:endParaRPr lang="en-US" altLang="en-US" b="1" dirty="0">
              <a:solidFill>
                <a:srgbClr val="003366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0227263-4589-414F-8264-4E849802D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solidFill>
                  <a:srgbClr val="003366"/>
                </a:solidFill>
              </a:rPr>
              <a:t>Perform the finger prick on patient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3366"/>
                </a:solidFill>
              </a:rPr>
              <a:t>Obtain patient blood sample ensuring: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3366"/>
                </a:solidFill>
              </a:rPr>
              <a:t>Use a new sterile lancet each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3366"/>
                </a:solidFill>
              </a:rPr>
              <a:t>Prick the side of the patient’s finger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03366"/>
                </a:solidFill>
              </a:rPr>
              <a:t>Remember not to use the thumb or index finger</a:t>
            </a:r>
          </a:p>
          <a:p>
            <a:pPr eaLnBrk="1" hangingPunct="1">
              <a:lnSpc>
                <a:spcPct val="90000"/>
              </a:lnSpc>
            </a:pPr>
            <a:endParaRPr lang="en-GB" altLang="en-US" sz="2600" dirty="0">
              <a:solidFill>
                <a:srgbClr val="0033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solidFill>
                  <a:srgbClr val="003366"/>
                </a:solidFill>
              </a:rPr>
              <a:t>Venous or arterial blood samples may also be used.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BAB2C-0CC1-4525-8A10-01796B3C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831D1-CB89-4A55-9BFB-D2C0DB5C9E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C9E809-5BF0-4B98-A686-A413B256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Patient Testing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53C3EA4-59EE-4E0D-BA0C-06B00660D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altLang="en-US" dirty="0">
                <a:solidFill>
                  <a:srgbClr val="003366"/>
                </a:solidFill>
              </a:rPr>
              <a:t>Obtaining a capillary sample may be difficult or inappropriate if the patient is:   </a:t>
            </a:r>
          </a:p>
          <a:p>
            <a:pPr>
              <a:defRPr/>
            </a:pPr>
            <a:r>
              <a:rPr lang="en-GB" altLang="en-US" dirty="0">
                <a:solidFill>
                  <a:srgbClr val="003366"/>
                </a:solidFill>
              </a:rPr>
              <a:t>Severely dehydrated  </a:t>
            </a:r>
          </a:p>
          <a:p>
            <a:pPr>
              <a:defRPr/>
            </a:pPr>
            <a:r>
              <a:rPr lang="en-GB" altLang="en-US" dirty="0">
                <a:solidFill>
                  <a:srgbClr val="003366"/>
                </a:solidFill>
              </a:rPr>
              <a:t>Hypotensive</a:t>
            </a:r>
          </a:p>
          <a:p>
            <a:pPr>
              <a:defRPr/>
            </a:pPr>
            <a:r>
              <a:rPr lang="en-GB" altLang="en-US" dirty="0">
                <a:solidFill>
                  <a:srgbClr val="003366"/>
                </a:solidFill>
              </a:rPr>
              <a:t>In Shock</a:t>
            </a:r>
          </a:p>
          <a:p>
            <a:pPr>
              <a:defRPr/>
            </a:pPr>
            <a:r>
              <a:rPr lang="en-GB" altLang="en-US" dirty="0">
                <a:solidFill>
                  <a:srgbClr val="003366"/>
                </a:solidFill>
              </a:rPr>
              <a:t>In Peripheral Circulatory Failure</a:t>
            </a:r>
          </a:p>
          <a:p>
            <a:pPr marL="0" indent="0">
              <a:buNone/>
              <a:defRPr/>
            </a:pPr>
            <a:r>
              <a:rPr lang="en-GB" altLang="en-US" b="1" dirty="0">
                <a:solidFill>
                  <a:srgbClr val="003366"/>
                </a:solidFill>
              </a:rPr>
              <a:t>In such circumstances use venous or arterial sample</a:t>
            </a:r>
          </a:p>
          <a:p>
            <a:pPr marL="457200" indent="0">
              <a:buNone/>
              <a:defRPr/>
            </a:pPr>
            <a:endParaRPr lang="en-GB" altLang="en-US" dirty="0">
              <a:solidFill>
                <a:srgbClr val="003366"/>
              </a:solidFill>
            </a:endParaRPr>
          </a:p>
          <a:p>
            <a:pPr marL="0" indent="0">
              <a:buNone/>
              <a:defRPr/>
            </a:pPr>
            <a:r>
              <a:rPr lang="en-GB" altLang="en-US" dirty="0">
                <a:solidFill>
                  <a:srgbClr val="003366"/>
                </a:solidFill>
              </a:rPr>
              <a:t>This device cannot be used to make a diagnosis of diabetes   </a:t>
            </a:r>
          </a:p>
          <a:p>
            <a:pPr marL="457200" indent="0">
              <a:buNone/>
              <a:defRPr/>
            </a:pPr>
            <a:endParaRPr lang="en-US" altLang="en-US" dirty="0">
              <a:solidFill>
                <a:srgbClr val="0033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60A05-E7A7-41D4-8266-DC6D9F37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1AAA3-D329-4D82-B795-D72A91AE14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2">
            <a:extLst>
              <a:ext uri="{FF2B5EF4-FFF2-40B4-BE49-F238E27FC236}">
                <a16:creationId xmlns:a16="http://schemas.microsoft.com/office/drawing/2014/main" id="{CA8E95C2-413D-4285-B6FD-942B71A2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1395414"/>
            <a:ext cx="2366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56" name="Rectangle 41">
            <a:extLst>
              <a:ext uri="{FF2B5EF4-FFF2-40B4-BE49-F238E27FC236}">
                <a16:creationId xmlns:a16="http://schemas.microsoft.com/office/drawing/2014/main" id="{D8838551-B4C6-4021-9894-2EC290B7C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112714"/>
            <a:ext cx="215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0C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3560" name="Picture 1">
            <a:extLst>
              <a:ext uri="{FF2B5EF4-FFF2-40B4-BE49-F238E27FC236}">
                <a16:creationId xmlns:a16="http://schemas.microsoft.com/office/drawing/2014/main" id="{5A4111E6-129B-49F7-9673-1453697A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293096"/>
            <a:ext cx="1285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>
            <a:extLst>
              <a:ext uri="{FF2B5EF4-FFF2-40B4-BE49-F238E27FC236}">
                <a16:creationId xmlns:a16="http://schemas.microsoft.com/office/drawing/2014/main" id="{29175678-0C53-4CD9-AD71-148C56B4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293096"/>
            <a:ext cx="1285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2044D4-DBFD-4026-93D0-BC0C448A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Running a Patient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67FC2-9909-4BBE-9F0C-B624403C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7812"/>
            <a:ext cx="109728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NOTE: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Do </a:t>
            </a:r>
            <a:r>
              <a:rPr lang="en-GB" b="1" u="sng" dirty="0">
                <a:solidFill>
                  <a:srgbClr val="FF0000"/>
                </a:solidFill>
              </a:rPr>
              <a:t>NOT </a:t>
            </a:r>
            <a:r>
              <a:rPr lang="en-GB" dirty="0">
                <a:solidFill>
                  <a:srgbClr val="FF0000"/>
                </a:solidFill>
              </a:rPr>
              <a:t>test patient samples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where QC test results fall outside of the expected range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3366"/>
                </a:solidFill>
              </a:rPr>
              <a:t>Insert a test strip into the strip port then a test strip with a blood drop will be displayed </a:t>
            </a:r>
            <a:r>
              <a:rPr lang="en-GB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9F1F2-67AE-48FA-8239-F96BF706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E727B-452A-47A0-938D-80260E21A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457E7B2-735C-4EC1-88A7-8AEE29BC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664"/>
            <a:ext cx="8182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</a:rPr>
              <a:t>Patient Preparation</a:t>
            </a:r>
          </a:p>
        </p:txBody>
      </p:sp>
      <p:pic>
        <p:nvPicPr>
          <p:cNvPr id="28675" name="Picture 24">
            <a:extLst>
              <a:ext uri="{FF2B5EF4-FFF2-40B4-BE49-F238E27FC236}">
                <a16:creationId xmlns:a16="http://schemas.microsoft.com/office/drawing/2014/main" id="{8F1F1DAF-EA30-4440-8B35-93A13069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98" y="1123534"/>
            <a:ext cx="26273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5" descr="C:\Users\User\Pictures\My Scans\Xpress Training Manual Photos\Xpress UniStix.JPG">
            <a:extLst>
              <a:ext uri="{FF2B5EF4-FFF2-40B4-BE49-F238E27FC236}">
                <a16:creationId xmlns:a16="http://schemas.microsoft.com/office/drawing/2014/main" id="{3C549484-62AA-4F72-A65F-56296194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59" y="1138614"/>
            <a:ext cx="243363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6" descr="C:\Users\User\AppData\Local\Microsoft\Windows\Temporary Internet Files\Content.Outlook\J4OI3QE3\Xpress Finger Stick.JPG">
            <a:extLst>
              <a:ext uri="{FF2B5EF4-FFF2-40B4-BE49-F238E27FC236}">
                <a16:creationId xmlns:a16="http://schemas.microsoft.com/office/drawing/2014/main" id="{B9AF5C74-7F48-494B-B7E4-6724497C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81" y="1138614"/>
            <a:ext cx="24526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7">
            <a:extLst>
              <a:ext uri="{FF2B5EF4-FFF2-40B4-BE49-F238E27FC236}">
                <a16:creationId xmlns:a16="http://schemas.microsoft.com/office/drawing/2014/main" id="{9CB3F554-D083-4054-A7DC-FB366C9A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29490"/>
            <a:ext cx="2960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366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Wash patient’s hand thoroughly  and massage finger to stimulate blood flow.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366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Ensure patients hands are warm this too will help blood flow.</a:t>
            </a:r>
          </a:p>
        </p:txBody>
      </p:sp>
      <p:sp>
        <p:nvSpPr>
          <p:cNvPr id="28679" name="TextBox 29">
            <a:extLst>
              <a:ext uri="{FF2B5EF4-FFF2-40B4-BE49-F238E27FC236}">
                <a16:creationId xmlns:a16="http://schemas.microsoft.com/office/drawing/2014/main" id="{E706DEDF-DA1C-4A2C-8532-39BBF48F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666" y="3345232"/>
            <a:ext cx="235188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Use safety lancet to puncture finger – use the final 3 fingers, on the sides only, not the pads. Puncture heels on neonates.</a:t>
            </a:r>
            <a:endParaRPr lang="en-GB" altLang="en-US" sz="1600" dirty="0">
              <a:solidFill>
                <a:srgbClr val="003366"/>
              </a:solidFill>
              <a:latin typeface="+mn-lt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3366"/>
              </a:solidFill>
              <a:ea typeface="MS PGothic" panose="020B0600070205080204" pitchFamily="34" charset="-128"/>
            </a:endParaRPr>
          </a:p>
        </p:txBody>
      </p:sp>
      <p:sp>
        <p:nvSpPr>
          <p:cNvPr id="28680" name="Rectangle 32">
            <a:extLst>
              <a:ext uri="{FF2B5EF4-FFF2-40B4-BE49-F238E27FC236}">
                <a16:creationId xmlns:a16="http://schemas.microsoft.com/office/drawing/2014/main" id="{7F88AE8C-3E59-43CF-B054-837265A9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2" y="3338805"/>
            <a:ext cx="2459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366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Do not squeeze finger to form blood drop.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3366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3366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It is good practice to discard the first drop of blood.</a:t>
            </a:r>
            <a:endParaRPr lang="en-US" altLang="en-US" sz="1600" dirty="0">
              <a:solidFill>
                <a:srgbClr val="003366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0D237-736A-4788-A7E3-90A0D541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10338"/>
            <a:ext cx="1422400" cy="328612"/>
          </a:xfrm>
        </p:spPr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F8B16-8A67-4CEA-9C50-A2C97C7D88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C19E0-D329-47D5-B26B-BE8BC02E067B}"/>
              </a:ext>
            </a:extLst>
          </p:cNvPr>
          <p:cNvSpPr txBox="1"/>
          <p:nvPr/>
        </p:nvSpPr>
        <p:spPr>
          <a:xfrm>
            <a:off x="839416" y="5144330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WARNING: The test strip must fill completely upon touching the blood droplet. If the test strip does not fill completely in the first instance, </a:t>
            </a:r>
            <a:r>
              <a:rPr lang="en-US" altLang="en-US" b="1" dirty="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do not touch the test strip to the blood droplet a second time.</a:t>
            </a:r>
            <a:r>
              <a:rPr lang="en-US" altLang="en-US" dirty="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Discard the test strip and repeat the test with a new strip.</a:t>
            </a:r>
            <a:endParaRPr lang="en-US" altLang="en-US" dirty="0">
              <a:solidFill>
                <a:srgbClr val="003366"/>
              </a:solidFill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E005ED8-676E-4170-AF83-3158FF057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Glucose Results Display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A5E81-62CC-4180-91C2-E48098FB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438728" cy="491032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There is one long beep when the results are ready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There are three short beeps if the test results are outside of the measurement range of the test strip (0.6-33.3 mmol/L)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Remove the test strip and discard into a biohazard container </a:t>
            </a:r>
            <a:r>
              <a:rPr lang="en-GB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8CBFB-300E-47E3-B4FD-D653D434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CC4AB-1697-455E-9955-AF59B92C70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C6F7AEF6-E75A-4C2E-AB1D-27C886B8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564904"/>
            <a:ext cx="1833364" cy="223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88F28E-32CA-45CD-A184-CF52B5E26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b="1" dirty="0"/>
              <a:t>Interpreting Patient Results</a:t>
            </a:r>
            <a:endParaRPr lang="en-US" altLang="en-US" b="1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F729836-D5A0-47D9-84B0-0950AAB76B2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b="1" dirty="0">
                <a:solidFill>
                  <a:srgbClr val="002060"/>
                </a:solidFill>
              </a:rPr>
              <a:t>Report abnormal or unexpected results to nurse in charge or doctor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solidFill>
                  <a:srgbClr val="002060"/>
                </a:solidFill>
              </a:rPr>
              <a:t>Xpress2 glucose meter reads between 0.6 - 33.3 mmol/L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solidFill>
                  <a:srgbClr val="002060"/>
                </a:solidFill>
              </a:rPr>
              <a:t>If result is less than 0.6 mmol/L,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>
                <a:solidFill>
                  <a:srgbClr val="002060"/>
                </a:solidFill>
              </a:rPr>
              <a:t>	meter displays </a:t>
            </a:r>
            <a:r>
              <a:rPr lang="en-GB" altLang="en-US" sz="2200" b="1" dirty="0">
                <a:solidFill>
                  <a:srgbClr val="002060"/>
                </a:solidFill>
              </a:rPr>
              <a:t>LO</a:t>
            </a:r>
          </a:p>
          <a:p>
            <a:pPr eaLnBrk="1" hangingPunct="1">
              <a:lnSpc>
                <a:spcPct val="90000"/>
              </a:lnSpc>
            </a:pPr>
            <a:endParaRPr lang="en-GB" altLang="en-US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solidFill>
                  <a:srgbClr val="002060"/>
                </a:solidFill>
              </a:rPr>
              <a:t>If result is greater than 33.3mmol/L,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>
                <a:solidFill>
                  <a:srgbClr val="002060"/>
                </a:solidFill>
              </a:rPr>
              <a:t>	meter displays </a:t>
            </a:r>
            <a:r>
              <a:rPr lang="en-GB" altLang="en-US" sz="2200" b="1" dirty="0">
                <a:solidFill>
                  <a:srgbClr val="002060"/>
                </a:solidFill>
              </a:rPr>
              <a:t>HI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b="1" dirty="0"/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8B2DF33C-859F-4DFD-9EF1-99E1BD985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838" y="2060848"/>
            <a:ext cx="2448272" cy="30603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A0C0E-EF29-49B2-B310-CF926B6A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6510528"/>
            <a:ext cx="14224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4CF54B3-DC1A-4FBF-B2C2-44AD879BB111}" type="slidenum">
              <a:rPr lang="en-US" altLang="en-US" smtClean="0"/>
              <a:pPr>
                <a:spcAft>
                  <a:spcPts val="600"/>
                </a:spcAft>
                <a:defRPr/>
              </a:pPr>
              <a:t>25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61DEA-38D8-4C2B-8313-227F196499F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510528"/>
            <a:ext cx="3860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BF732F8-E0E3-4F98-8232-65F887D8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3366"/>
                </a:solidFill>
              </a:rPr>
              <a:t>After You Have Finished the Test…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7448695-9933-49BE-BF97-FB94368FF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altLang="en-US" sz="2600" dirty="0">
                <a:solidFill>
                  <a:srgbClr val="003366"/>
                </a:solidFill>
              </a:rPr>
              <a:t>Discard the test strip safely into the biohazard container</a:t>
            </a:r>
          </a:p>
          <a:p>
            <a:pPr marL="457200" indent="-457200"/>
            <a:endParaRPr lang="en-GB" altLang="en-US" sz="2600" dirty="0">
              <a:solidFill>
                <a:srgbClr val="003366"/>
              </a:solidFill>
            </a:endParaRPr>
          </a:p>
          <a:p>
            <a:pPr marL="457200" indent="-457200"/>
            <a:r>
              <a:rPr lang="en-GB" altLang="en-US" sz="2600" dirty="0">
                <a:solidFill>
                  <a:srgbClr val="003366"/>
                </a:solidFill>
              </a:rPr>
              <a:t>Discard the used lancet into the biohazard container</a:t>
            </a:r>
          </a:p>
          <a:p>
            <a:pPr marL="457200" indent="-457200"/>
            <a:endParaRPr lang="en-GB" altLang="en-US" sz="2600" dirty="0">
              <a:solidFill>
                <a:srgbClr val="003366"/>
              </a:solidFill>
            </a:endParaRPr>
          </a:p>
          <a:p>
            <a:pPr marL="457200" indent="-457200"/>
            <a:r>
              <a:rPr lang="en-GB" altLang="en-US" sz="2600" dirty="0">
                <a:solidFill>
                  <a:srgbClr val="003366"/>
                </a:solidFill>
              </a:rPr>
              <a:t>Decontaminate the meter</a:t>
            </a:r>
          </a:p>
          <a:p>
            <a:pPr marL="457200" indent="-457200">
              <a:buNone/>
            </a:pPr>
            <a:endParaRPr lang="en-US" altLang="en-US" sz="2600" dirty="0">
              <a:solidFill>
                <a:srgbClr val="003366"/>
              </a:solidFill>
            </a:endParaRPr>
          </a:p>
          <a:p>
            <a:pPr marL="457200" indent="-457200"/>
            <a:r>
              <a:rPr lang="en-GB" altLang="en-US" sz="2600" dirty="0">
                <a:solidFill>
                  <a:srgbClr val="003366"/>
                </a:solidFill>
              </a:rPr>
              <a:t>Write the result into the patient’s notes and inform staff in charge of patient if required</a:t>
            </a:r>
            <a:endParaRPr lang="en-US" altLang="en-US" sz="2600" dirty="0">
              <a:solidFill>
                <a:srgbClr val="0033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D29B8-EC78-420C-BD30-AE492A4A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BA974-F64F-4F9B-84C9-76214CA41B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27CC2F-624B-4FA4-B271-98EAD3BA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External Quality Assurance – EQA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77DBB-4FD2-4816-8223-717E67FE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0" y="1559157"/>
            <a:ext cx="10972800" cy="48768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It is </a:t>
            </a:r>
            <a:r>
              <a:rPr lang="en-GB" b="1" dirty="0">
                <a:solidFill>
                  <a:srgbClr val="002060"/>
                </a:solidFill>
              </a:rPr>
              <a:t>mandatory </a:t>
            </a:r>
            <a:r>
              <a:rPr lang="en-GB" dirty="0">
                <a:solidFill>
                  <a:srgbClr val="002060"/>
                </a:solidFill>
              </a:rPr>
              <a:t>to participate in the EQA scheme in line with Trust policy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Every 2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months a test sample is delivered to each department with an explanatory letter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The test must be performed on all meters in the department. It can be done on anyone trained to use the meters by following the written instructions and the result </a:t>
            </a:r>
            <a:r>
              <a:rPr lang="en-GB" dirty="0" smtClean="0">
                <a:solidFill>
                  <a:srgbClr val="002060"/>
                </a:solidFill>
              </a:rPr>
              <a:t>must </a:t>
            </a:r>
            <a:r>
              <a:rPr lang="en-GB" dirty="0">
                <a:solidFill>
                  <a:srgbClr val="002060"/>
                </a:solidFill>
              </a:rPr>
              <a:t>be </a:t>
            </a:r>
            <a:r>
              <a:rPr lang="en-GB" dirty="0" smtClean="0">
                <a:solidFill>
                  <a:srgbClr val="002060"/>
                </a:solidFill>
              </a:rPr>
              <a:t>scanned and emailed to the </a:t>
            </a:r>
            <a:r>
              <a:rPr lang="en-GB" dirty="0" smtClean="0">
                <a:solidFill>
                  <a:srgbClr val="002060"/>
                </a:solidFill>
                <a:hlinkClick r:id="rId2"/>
              </a:rPr>
              <a:t>clinicalresponservice@rhn.org.uk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DCF6D-1C3C-4B9A-9ECF-182963BC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489A2-9A7E-42F9-B37C-20640FD9C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93D8C6-1172-4B6A-9464-6B5E9A41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Maintenance &amp; troubleshooting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CAE72-1B80-477E-9422-1C0D8A501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2B5BB-FBD5-4AAF-88E1-4609A5D6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C4B6D-C04E-41E0-83D4-743DD9DCCD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05D12E-DC1D-4ED6-BE23-B6083BB2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468"/>
            <a:ext cx="10972800" cy="990600"/>
          </a:xfrm>
        </p:spPr>
        <p:txBody>
          <a:bodyPr/>
          <a:lstStyle/>
          <a:p>
            <a:r>
              <a:rPr lang="en-GB" b="1" dirty="0"/>
              <a:t>Maintenance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BEA2A-8E3A-41EA-8A53-AA652561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4" y="990600"/>
            <a:ext cx="10972800" cy="4958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b="1" dirty="0">
                <a:solidFill>
                  <a:srgbClr val="003366"/>
                </a:solidFill>
                <a:ea typeface="MS PGothic" panose="020B0600070205080204" pitchFamily="34" charset="-128"/>
              </a:rPr>
              <a:t>Cleaning the Meter</a:t>
            </a:r>
          </a:p>
          <a:p>
            <a:pPr>
              <a:buNone/>
            </a:pP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	The meters should never be immersed in any cleaning agent. Always apply the cleaning agent to a soft cloth to wipe the meter surface. Once complete, immediately dry thoroughly. </a:t>
            </a:r>
          </a:p>
          <a:p>
            <a:pPr>
              <a:buNone/>
            </a:pPr>
            <a:endParaRPr lang="en-GB" sz="7200" dirty="0">
              <a:solidFill>
                <a:srgbClr val="003366"/>
              </a:solidFill>
              <a:ea typeface="MS PGothic" panose="020B0600070205080204" pitchFamily="34" charset="-128"/>
            </a:endParaRPr>
          </a:p>
          <a:p>
            <a:pPr>
              <a:buNone/>
            </a:pP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When cleaning the meter, please follow the guidelines listed below:</a:t>
            </a:r>
          </a:p>
          <a:p>
            <a:pPr>
              <a:buNone/>
            </a:pPr>
            <a:r>
              <a:rPr lang="en-GB" sz="7200" dirty="0" smtClean="0">
                <a:solidFill>
                  <a:srgbClr val="003366"/>
                </a:solidFill>
                <a:ea typeface="MS PGothic" panose="020B0600070205080204" pitchFamily="34" charset="-128"/>
              </a:rPr>
              <a:t>• </a:t>
            </a: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70% Isopropyl </a:t>
            </a:r>
            <a:r>
              <a:rPr lang="en-GB" sz="7200" dirty="0" smtClean="0">
                <a:solidFill>
                  <a:srgbClr val="003366"/>
                </a:solidFill>
                <a:ea typeface="MS PGothic" panose="020B0600070205080204" pitchFamily="34" charset="-128"/>
              </a:rPr>
              <a:t>Alcohol </a:t>
            </a: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may be used.</a:t>
            </a:r>
          </a:p>
          <a:p>
            <a:pPr>
              <a:buNone/>
            </a:pP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• Commercial surface decontamination preparations that are approved for use by your facility can be used. Apply to a small test area first to ensure surface finish integrity.</a:t>
            </a:r>
          </a:p>
          <a:p>
            <a:pPr>
              <a:buNone/>
            </a:pP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• Avoid harsh solvents such as benzene and strong acids.</a:t>
            </a:r>
          </a:p>
          <a:p>
            <a:pPr>
              <a:buNone/>
            </a:pPr>
            <a:endParaRPr lang="en-GB" sz="7200" dirty="0">
              <a:solidFill>
                <a:srgbClr val="003366"/>
              </a:solidFill>
              <a:ea typeface="MS PGothic" panose="020B0600070205080204" pitchFamily="34" charset="-128"/>
            </a:endParaRPr>
          </a:p>
          <a:p>
            <a:pPr>
              <a:buNone/>
            </a:pP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CAUTION: </a:t>
            </a:r>
            <a:r>
              <a:rPr lang="en-GB" sz="7200" b="1" u="sng" dirty="0">
                <a:solidFill>
                  <a:srgbClr val="003366"/>
                </a:solidFill>
                <a:ea typeface="MS PGothic" panose="020B0600070205080204" pitchFamily="34" charset="-128"/>
              </a:rPr>
              <a:t>DO NOT </a:t>
            </a: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immerse the meter or hold the meter under running water.</a:t>
            </a:r>
          </a:p>
          <a:p>
            <a:pPr>
              <a:buNone/>
            </a:pPr>
            <a:endParaRPr lang="en-GB" sz="7200" dirty="0">
              <a:solidFill>
                <a:srgbClr val="003366"/>
              </a:solidFill>
              <a:ea typeface="MS PGothic" panose="020B0600070205080204" pitchFamily="34" charset="-128"/>
            </a:endParaRPr>
          </a:p>
          <a:p>
            <a:pPr>
              <a:buNone/>
            </a:pPr>
            <a:r>
              <a:rPr lang="en-GB" sz="7200" b="1" u="sng" dirty="0">
                <a:solidFill>
                  <a:srgbClr val="003366"/>
                </a:solidFill>
                <a:ea typeface="MS PGothic" panose="020B0600070205080204" pitchFamily="34" charset="-128"/>
              </a:rPr>
              <a:t>DO NOT </a:t>
            </a:r>
            <a:r>
              <a:rPr lang="en-GB" sz="7200" dirty="0">
                <a:solidFill>
                  <a:srgbClr val="003366"/>
                </a:solidFill>
                <a:ea typeface="MS PGothic" panose="020B0600070205080204" pitchFamily="34" charset="-128"/>
              </a:rPr>
              <a:t>spray the meter with a disinfectant solution.</a:t>
            </a:r>
          </a:p>
          <a:p>
            <a:endParaRPr lang="en-GB" altLang="en-US" sz="7200" dirty="0">
              <a:solidFill>
                <a:srgbClr val="003366"/>
              </a:solidFill>
              <a:ea typeface="MS PGothic" panose="020B0600070205080204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7200" dirty="0">
                <a:solidFill>
                  <a:srgbClr val="003366"/>
                </a:solidFill>
                <a:ea typeface="MS PGothic" panose="020B0600070205080204" pitchFamily="34" charset="-128"/>
              </a:rPr>
              <a:t> Do not leave used lancets/strips in the box, clean the workstation as required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7200" dirty="0">
                <a:solidFill>
                  <a:srgbClr val="003366"/>
                </a:solidFill>
                <a:ea typeface="MS PGothic" panose="020B0600070205080204" pitchFamily="34" charset="-128"/>
              </a:rPr>
              <a:t> Change battery as necessary</a:t>
            </a:r>
            <a:endParaRPr lang="en-US" altLang="en-US" sz="7200" dirty="0">
              <a:solidFill>
                <a:srgbClr val="003366"/>
              </a:solidFill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50F3A-D516-45E2-A3AE-398611C3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2F143-267D-491B-8E34-DCCF33B9A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37312"/>
            <a:ext cx="3902224" cy="602400"/>
          </a:xfrm>
        </p:spPr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Arrow Connector 37">
            <a:extLst>
              <a:ext uri="{FF2B5EF4-FFF2-40B4-BE49-F238E27FC236}">
                <a16:creationId xmlns:a16="http://schemas.microsoft.com/office/drawing/2014/main" id="{ABB04487-6BED-4479-A20B-C6EBD661AF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89663" y="4911726"/>
            <a:ext cx="1885950" cy="352425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" name="TextBox 40">
            <a:extLst>
              <a:ext uri="{FF2B5EF4-FFF2-40B4-BE49-F238E27FC236}">
                <a16:creationId xmlns:a16="http://schemas.microsoft.com/office/drawing/2014/main" id="{B63A688E-DA7F-4E85-A8D7-2CE563F6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2" y="5064125"/>
            <a:ext cx="2391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Glucose Test Strip</a:t>
            </a:r>
          </a:p>
        </p:txBody>
      </p:sp>
      <p:sp>
        <p:nvSpPr>
          <p:cNvPr id="5124" name="TextBox 41">
            <a:extLst>
              <a:ext uri="{FF2B5EF4-FFF2-40B4-BE49-F238E27FC236}">
                <a16:creationId xmlns:a16="http://schemas.microsoft.com/office/drawing/2014/main" id="{25C4F850-DD82-44FC-AAF6-9487B5E2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400" y="1393031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LCD Display</a:t>
            </a:r>
          </a:p>
        </p:txBody>
      </p:sp>
      <p:sp>
        <p:nvSpPr>
          <p:cNvPr id="5125" name="TextBox 45">
            <a:extLst>
              <a:ext uri="{FF2B5EF4-FFF2-40B4-BE49-F238E27FC236}">
                <a16:creationId xmlns:a16="http://schemas.microsoft.com/office/drawing/2014/main" id="{34070DC7-B569-4189-8C9C-7CFF388C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1" y="2932113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mmol/L</a:t>
            </a:r>
          </a:p>
        </p:txBody>
      </p:sp>
      <p:sp>
        <p:nvSpPr>
          <p:cNvPr id="5126" name="TextBox 49">
            <a:extLst>
              <a:ext uri="{FF2B5EF4-FFF2-40B4-BE49-F238E27FC236}">
                <a16:creationId xmlns:a16="http://schemas.microsoft.com/office/drawing/2014/main" id="{CF83ED81-3B01-4865-A2B8-B0FFEEF7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4269581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Mode Button</a:t>
            </a:r>
          </a:p>
        </p:txBody>
      </p:sp>
      <p:sp>
        <p:nvSpPr>
          <p:cNvPr id="5127" name="TextBox 50">
            <a:extLst>
              <a:ext uri="{FF2B5EF4-FFF2-40B4-BE49-F238E27FC236}">
                <a16:creationId xmlns:a16="http://schemas.microsoft.com/office/drawing/2014/main" id="{4AD37950-9373-4F48-9448-E1280778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9" y="3622675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Right Arrow</a:t>
            </a:r>
          </a:p>
        </p:txBody>
      </p:sp>
      <p:sp>
        <p:nvSpPr>
          <p:cNvPr id="5128" name="TextBox 55">
            <a:extLst>
              <a:ext uri="{FF2B5EF4-FFF2-40B4-BE49-F238E27FC236}">
                <a16:creationId xmlns:a16="http://schemas.microsoft.com/office/drawing/2014/main" id="{A21E35F1-23C5-4480-B3E6-9427CE18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4" y="3508376"/>
            <a:ext cx="139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Left Arrow button</a:t>
            </a:r>
          </a:p>
        </p:txBody>
      </p:sp>
      <p:sp>
        <p:nvSpPr>
          <p:cNvPr id="5129" name="TextBox 56">
            <a:extLst>
              <a:ext uri="{FF2B5EF4-FFF2-40B4-BE49-F238E27FC236}">
                <a16:creationId xmlns:a16="http://schemas.microsoft.com/office/drawing/2014/main" id="{00AB0981-F11D-4D81-AB65-3AA0C879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83973"/>
            <a:ext cx="1042441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StatStrip</a:t>
            </a:r>
            <a:r>
              <a:rPr lang="en-GB" altLang="en-US" sz="2000" b="1" baseline="100000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3600" b="1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Xpress2</a:t>
            </a:r>
            <a:r>
              <a:rPr lang="en-GB" altLang="en-US" sz="2000" b="1" i="1" baseline="100000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3600" b="1" dirty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Glucose/Ketone </a:t>
            </a:r>
            <a:r>
              <a:rPr lang="en-GB" altLang="en-US" sz="3600" b="1" dirty="0" smtClean="0">
                <a:solidFill>
                  <a:srgbClr val="00336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Meter</a:t>
            </a:r>
          </a:p>
          <a:p>
            <a:pPr>
              <a:spcBef>
                <a:spcPct val="0"/>
              </a:spcBef>
              <a:buNone/>
            </a:pPr>
            <a:r>
              <a:rPr lang="en-GB" sz="2000" spc="-100" dirty="0" smtClean="0">
                <a:solidFill>
                  <a:srgbClr val="FF0000"/>
                </a:solidFill>
                <a:latin typeface="Arial"/>
                <a:ea typeface="+mj-ea"/>
              </a:rPr>
              <a:t>Each ward will have 2 Meters</a:t>
            </a:r>
            <a:endParaRPr lang="en-GB" altLang="en-US" sz="3600" b="1" dirty="0" smtClean="0">
              <a:solidFill>
                <a:srgbClr val="003366"/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rgbClr val="003366"/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30" name="Picture 16" descr="C:\Users\S.ranjan\Dropbox\Product Marketing\Product Images\StatStrip Xpress Glucose\Xpress 2 mM\Xpress2-GLU_KET with Strip mmolL.png">
            <a:extLst>
              <a:ext uri="{FF2B5EF4-FFF2-40B4-BE49-F238E27FC236}">
                <a16:creationId xmlns:a16="http://schemas.microsoft.com/office/drawing/2014/main" id="{230B0126-4B92-4F90-B1BF-488E6277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4" y="1541464"/>
            <a:ext cx="30051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31" name="Straight Arrow Connector 32">
            <a:extLst>
              <a:ext uri="{FF2B5EF4-FFF2-40B4-BE49-F238E27FC236}">
                <a16:creationId xmlns:a16="http://schemas.microsoft.com/office/drawing/2014/main" id="{2010DF21-C9F3-4D67-AE04-58AAB070E365}"/>
              </a:ext>
            </a:extLst>
          </p:cNvPr>
          <p:cNvCxnSpPr>
            <a:cxnSpLocks noChangeShapeType="1"/>
            <a:stCxn id="5124" idx="1"/>
          </p:cNvCxnSpPr>
          <p:nvPr/>
        </p:nvCxnSpPr>
        <p:spPr bwMode="auto">
          <a:xfrm flipH="1">
            <a:off x="6621326" y="1593057"/>
            <a:ext cx="1743075" cy="600075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TextBox 41">
            <a:extLst>
              <a:ext uri="{FF2B5EF4-FFF2-40B4-BE49-F238E27FC236}">
                <a16:creationId xmlns:a16="http://schemas.microsoft.com/office/drawing/2014/main" id="{634F368A-CCA0-47BB-8DDE-DDC691AD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241141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Result</a:t>
            </a:r>
          </a:p>
        </p:txBody>
      </p:sp>
      <p:cxnSp>
        <p:nvCxnSpPr>
          <p:cNvPr id="5133" name="Straight Arrow Connector 34">
            <a:extLst>
              <a:ext uri="{FF2B5EF4-FFF2-40B4-BE49-F238E27FC236}">
                <a16:creationId xmlns:a16="http://schemas.microsoft.com/office/drawing/2014/main" id="{C4DEA50F-BF8D-4466-882E-8029C509A6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64300" y="2609850"/>
            <a:ext cx="1576388" cy="1588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Straight Arrow Connector 46">
            <a:extLst>
              <a:ext uri="{FF2B5EF4-FFF2-40B4-BE49-F238E27FC236}">
                <a16:creationId xmlns:a16="http://schemas.microsoft.com/office/drawing/2014/main" id="{34A9ECD6-DA51-4B17-AA87-21B19969F88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24638" y="3801334"/>
            <a:ext cx="1651000" cy="53975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Straight Arrow Connector 51">
            <a:extLst>
              <a:ext uri="{FF2B5EF4-FFF2-40B4-BE49-F238E27FC236}">
                <a16:creationId xmlns:a16="http://schemas.microsoft.com/office/drawing/2014/main" id="{FA647A76-E49A-44C6-87B0-36C8B263425C}"/>
              </a:ext>
            </a:extLst>
          </p:cNvPr>
          <p:cNvCxnSpPr>
            <a:cxnSpLocks noChangeShapeType="1"/>
            <a:stCxn id="5128" idx="3"/>
          </p:cNvCxnSpPr>
          <p:nvPr/>
        </p:nvCxnSpPr>
        <p:spPr bwMode="auto">
          <a:xfrm flipV="1">
            <a:off x="3970338" y="3817938"/>
            <a:ext cx="1719262" cy="44450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Straight Arrow Connector 47">
            <a:extLst>
              <a:ext uri="{FF2B5EF4-FFF2-40B4-BE49-F238E27FC236}">
                <a16:creationId xmlns:a16="http://schemas.microsoft.com/office/drawing/2014/main" id="{2FC0CB8C-DE06-42EA-8CD7-BACC963E73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229350" y="3943323"/>
            <a:ext cx="2046288" cy="666750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Straight Arrow Connector 34">
            <a:extLst>
              <a:ext uri="{FF2B5EF4-FFF2-40B4-BE49-F238E27FC236}">
                <a16:creationId xmlns:a16="http://schemas.microsoft.com/office/drawing/2014/main" id="{C6DAB206-848D-49E6-9611-2033B976152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97639" y="2932114"/>
            <a:ext cx="1316037" cy="200025"/>
          </a:xfrm>
          <a:prstGeom prst="straightConnector1">
            <a:avLst/>
          </a:prstGeom>
          <a:noFill/>
          <a:ln w="222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EC7B7-91B2-4A87-A5E4-D68A6790CE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59D1E-1256-4CE3-9000-EAD8AD99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E2403F-70BB-4970-B579-0A0403B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Maintenance – Replacing the batteries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16E80-26CB-4E9B-AF4E-0721EA19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5164"/>
            <a:ext cx="10972800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The meter is powered by 2 AAA batteries.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Install/Replace the batteries as follows: 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Remove the battery pack cover on the meter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Install 2 AAA batteries. Make sure the positive (+) and </a:t>
            </a:r>
            <a:r>
              <a:rPr lang="en-GB" dirty="0" err="1">
                <a:solidFill>
                  <a:srgbClr val="002060"/>
                </a:solidFill>
              </a:rPr>
              <a:t>niegative</a:t>
            </a:r>
            <a:r>
              <a:rPr lang="en-GB" dirty="0">
                <a:solidFill>
                  <a:srgbClr val="002060"/>
                </a:solidFill>
              </a:rPr>
              <a:t> (-) ends are facing the correct direction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2060"/>
                </a:solidFill>
              </a:rPr>
              <a:t>Replace the battery cover. The software version and default date and time will appear for 3 seconds.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BF8C8-BFF8-4CC3-914B-ACDA85F5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6BDFB-8543-490E-820F-379735FA6C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084D82C-2ACC-4596-8350-93518457D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Troubleshooting - Error Codes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AB03D03E-9D14-452B-A2B1-8CABEBA5A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sz="2600" dirty="0">
                <a:solidFill>
                  <a:srgbClr val="003366"/>
                </a:solidFill>
              </a:rPr>
              <a:t>There are 8 error codes to inform you of problems with the meter. The error code displays after the test strip is inserted and the Segment screen displays for 2 seconds. There are also 3 quick beeps. Then the error code is displayed on the screen.</a:t>
            </a:r>
          </a:p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rgbClr val="0033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EF4E1-2FE4-4642-B3E7-C669B854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316DC-7646-4F9E-9051-150AAAA5D7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DC7FB21B-BF0C-4241-9AF4-D36DC2ABC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6" y="3942064"/>
            <a:ext cx="5340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E0 Software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 software error has been detected.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Perform the test again. If you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get the same error again, remove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re-seat the battery.</a:t>
            </a:r>
          </a:p>
        </p:txBody>
      </p:sp>
      <p:pic>
        <p:nvPicPr>
          <p:cNvPr id="32774" name="Picture 1">
            <a:extLst>
              <a:ext uri="{FF2B5EF4-FFF2-40B4-BE49-F238E27FC236}">
                <a16:creationId xmlns:a16="http://schemas.microsoft.com/office/drawing/2014/main" id="{7DBF36D1-F832-487E-8EC8-B2B0E33E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6" y="3948113"/>
            <a:ext cx="143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8">
            <a:extLst>
              <a:ext uri="{FF2B5EF4-FFF2-40B4-BE49-F238E27FC236}">
                <a16:creationId xmlns:a16="http://schemas.microsoft.com/office/drawing/2014/main" id="{89B93EDF-E920-448B-80D9-77E570A0A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750" y="1591253"/>
            <a:ext cx="73266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E1 System Hardware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 system hardware error has been detected.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Perform the test again.</a:t>
            </a:r>
          </a:p>
        </p:txBody>
      </p:sp>
      <p:sp>
        <p:nvSpPr>
          <p:cNvPr id="33795" name="TextBox 9">
            <a:extLst>
              <a:ext uri="{FF2B5EF4-FFF2-40B4-BE49-F238E27FC236}">
                <a16:creationId xmlns:a16="http://schemas.microsoft.com/office/drawing/2014/main" id="{F2EFE6EF-93FE-4E67-972C-0A0BAFD8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749" y="3918376"/>
            <a:ext cx="73266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E2 Operating Temperature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meter temperature is outside of the range for testing.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Move the meter to an area where the temperature is acceptable (5 - 40°C), allow meter to adjust to the temperature. Repeat the test.</a:t>
            </a:r>
          </a:p>
        </p:txBody>
      </p:sp>
      <p:sp>
        <p:nvSpPr>
          <p:cNvPr id="33796" name="Title 1">
            <a:extLst>
              <a:ext uri="{FF2B5EF4-FFF2-40B4-BE49-F238E27FC236}">
                <a16:creationId xmlns:a16="http://schemas.microsoft.com/office/drawing/2014/main" id="{A0098D2D-91CF-4218-85DF-F4A90A0BE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Troubleshooting - Error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47D68-B59F-41ED-9A16-254B63AE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1107E-B95E-41D4-9901-675270DD29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33798" name="Picture 1">
            <a:extLst>
              <a:ext uri="{FF2B5EF4-FFF2-40B4-BE49-F238E27FC236}">
                <a16:creationId xmlns:a16="http://schemas.microsoft.com/office/drawing/2014/main" id="{5A931F1B-E773-4A09-8CE9-31380CF7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1599943"/>
            <a:ext cx="1209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>
            <a:extLst>
              <a:ext uri="{FF2B5EF4-FFF2-40B4-BE49-F238E27FC236}">
                <a16:creationId xmlns:a16="http://schemas.microsoft.com/office/drawing/2014/main" id="{C74962CF-15D2-4333-A9C1-6A5350BB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4005194"/>
            <a:ext cx="12096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CDA6E24-9224-4D1A-B6A7-36516AC7A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Troubleshooting - Error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C30A2-C569-4E24-B0A3-95DECFFE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F42E-D5B5-4601-AE77-383F02DF42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4819" name="TextBox 6">
            <a:extLst>
              <a:ext uri="{FF2B5EF4-FFF2-40B4-BE49-F238E27FC236}">
                <a16:creationId xmlns:a16="http://schemas.microsoft.com/office/drawing/2014/main" id="{C6021078-6136-4E7F-A3E0-69B2B736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303" y="1790259"/>
            <a:ext cx="7056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E3  Used Strip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test strip was previously used.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Repeat the test with a new test strip</a:t>
            </a:r>
            <a:r>
              <a:rPr lang="en-GB" altLang="en-US" sz="20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820" name="TextBox 7">
            <a:extLst>
              <a:ext uri="{FF2B5EF4-FFF2-40B4-BE49-F238E27FC236}">
                <a16:creationId xmlns:a16="http://schemas.microsoft.com/office/drawing/2014/main" id="{6C3EFA95-EB93-4652-9762-FA32285F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303" y="4171179"/>
            <a:ext cx="72904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E4  Short Sample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Insufficient sample volume (Control or blood) was drawn into the test strip.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Repeat the test with a new test strip.</a:t>
            </a:r>
          </a:p>
        </p:txBody>
      </p:sp>
      <p:pic>
        <p:nvPicPr>
          <p:cNvPr id="34822" name="Picture 1">
            <a:extLst>
              <a:ext uri="{FF2B5EF4-FFF2-40B4-BE49-F238E27FC236}">
                <a16:creationId xmlns:a16="http://schemas.microsoft.com/office/drawing/2014/main" id="{A05F3785-D7DF-4B05-911D-C6B88A2A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4186238"/>
            <a:ext cx="1238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>
            <a:extLst>
              <a:ext uri="{FF2B5EF4-FFF2-40B4-BE49-F238E27FC236}">
                <a16:creationId xmlns:a16="http://schemas.microsoft.com/office/drawing/2014/main" id="{528494B1-3D53-4794-BA84-AA64AA36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638300"/>
            <a:ext cx="1238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E362383-8DAC-4688-B5AA-07D77D1F4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Troubleshooting - Error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9EF0A-1E8D-4906-8E0F-8D763882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B4F5E-1F91-4AF3-B6A1-26560B6952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5843" name="TextBox 6">
            <a:extLst>
              <a:ext uri="{FF2B5EF4-FFF2-40B4-BE49-F238E27FC236}">
                <a16:creationId xmlns:a16="http://schemas.microsoft.com/office/drawing/2014/main" id="{195AF90E-8DAA-42F8-BEDA-E2338C30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2013218"/>
            <a:ext cx="7934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E5 Strip not recognised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test strip is not recognised.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Repeat the test with a new test strip.</a:t>
            </a:r>
          </a:p>
        </p:txBody>
      </p:sp>
      <p:sp>
        <p:nvSpPr>
          <p:cNvPr id="35844" name="TextBox 8">
            <a:extLst>
              <a:ext uri="{FF2B5EF4-FFF2-40B4-BE49-F238E27FC236}">
                <a16:creationId xmlns:a16="http://schemas.microsoft.com/office/drawing/2014/main" id="{82CE267A-6E8E-4347-AFA2-E9ABD887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3851449"/>
            <a:ext cx="7934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E8  Bad Strip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The test strip is defective or bad.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Repeat the test with a new test strip.</a:t>
            </a:r>
          </a:p>
        </p:txBody>
      </p:sp>
      <p:pic>
        <p:nvPicPr>
          <p:cNvPr id="35846" name="Picture 1">
            <a:extLst>
              <a:ext uri="{FF2B5EF4-FFF2-40B4-BE49-F238E27FC236}">
                <a16:creationId xmlns:a16="http://schemas.microsoft.com/office/drawing/2014/main" id="{B6BED8B2-4C1E-4C20-945F-4E91E93A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828800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>
            <a:extLst>
              <a:ext uri="{FF2B5EF4-FFF2-40B4-BE49-F238E27FC236}">
                <a16:creationId xmlns:a16="http://schemas.microsoft.com/office/drawing/2014/main" id="{37A40FEE-07B3-4710-94EE-7458F642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825876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528AE16-5F13-4CCC-A68B-9B3E22A52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Troubleshooting - Error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3C70A-DDED-4DBD-8F37-6D907273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DAD74-C9FD-40F1-9B52-37308FD931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6867" name="TextBox 9">
            <a:extLst>
              <a:ext uri="{FF2B5EF4-FFF2-40B4-BE49-F238E27FC236}">
                <a16:creationId xmlns:a16="http://schemas.microsoft.com/office/drawing/2014/main" id="{9B2D3F38-3BBB-45EF-9D08-68C56D24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2032105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E9  Bad Sample Error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 problem was detected with the sample.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336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Action: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Repeat the test with a new test strip</a:t>
            </a:r>
            <a:r>
              <a:rPr lang="en-GB" altLang="en-US" sz="2000" dirty="0">
                <a:solidFill>
                  <a:srgbClr val="00B05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868" name="Picture 7">
            <a:extLst>
              <a:ext uri="{FF2B5EF4-FFF2-40B4-BE49-F238E27FC236}">
                <a16:creationId xmlns:a16="http://schemas.microsoft.com/office/drawing/2014/main" id="{1D40D47C-299F-4376-9DFE-657FFA72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6932" r="4295" b="3706"/>
          <a:stretch>
            <a:fillRect/>
          </a:stretch>
        </p:blipFill>
        <p:spPr bwMode="auto">
          <a:xfrm>
            <a:off x="1919536" y="1700808"/>
            <a:ext cx="1514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3">
            <a:extLst>
              <a:ext uri="{FF2B5EF4-FFF2-40B4-BE49-F238E27FC236}">
                <a16:creationId xmlns:a16="http://schemas.microsoft.com/office/drawing/2014/main" id="{3DE5DBB1-99D5-4CFD-9E87-988D70BF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GB" altLang="en-US" b="1" dirty="0">
                <a:solidFill>
                  <a:srgbClr val="003366"/>
                </a:solidFill>
              </a:rPr>
              <a:t>StatStrip Ketone Test Strips</a:t>
            </a:r>
            <a:endParaRPr lang="en-US" altLang="en-US" b="1" dirty="0">
              <a:solidFill>
                <a:srgbClr val="00336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D96B5-EAC0-41ED-AB91-0CEED27F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00996-7369-4F11-9838-C8DA549C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4EFDF-3DCC-4C1D-A0DE-BC7C20E360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7891" name="Rectangle 15">
            <a:extLst>
              <a:ext uri="{FF2B5EF4-FFF2-40B4-BE49-F238E27FC236}">
                <a16:creationId xmlns:a16="http://schemas.microsoft.com/office/drawing/2014/main" id="{565DB06B-8C8A-49F4-AC2B-A6946850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251" y="5080555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Once opened strips stable for 3 </a:t>
            </a:r>
          </a:p>
          <a:p>
            <a:pPr eaLnBrk="1" hangingPunct="1"/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     months – discard date must be</a:t>
            </a:r>
          </a:p>
          <a:p>
            <a:pPr eaLnBrk="1" hangingPunct="1"/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     written on vial  </a:t>
            </a:r>
          </a:p>
        </p:txBody>
      </p:sp>
      <p:sp>
        <p:nvSpPr>
          <p:cNvPr id="37892" name="TextBox 16">
            <a:extLst>
              <a:ext uri="{FF2B5EF4-FFF2-40B4-BE49-F238E27FC236}">
                <a16:creationId xmlns:a16="http://schemas.microsoft.com/office/drawing/2014/main" id="{F2130DD7-1230-4294-BE2E-E1D2A5A2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61" y="4126975"/>
            <a:ext cx="621632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No known interferences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3366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No calibration required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3366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End-fill, capillary </a:t>
            </a:r>
            <a:r>
              <a:rPr lang="en-GB" altLang="en-US" sz="2000" dirty="0" smtClean="0">
                <a:solidFill>
                  <a:srgbClr val="003366"/>
                </a:solidFill>
                <a:latin typeface="+mn-lt"/>
              </a:rPr>
              <a:t>draw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3366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3366"/>
                </a:solidFill>
                <a:latin typeface="+mn-lt"/>
              </a:rPr>
              <a:t>Order from </a:t>
            </a: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internal pharmacy via RHN intranet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3366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37893" name="Picture 10" descr="http://sharepoint/newbusiness/Image%20Library/Test%20Strips%20KET%20(blue%20background).png">
            <a:extLst>
              <a:ext uri="{FF2B5EF4-FFF2-40B4-BE49-F238E27FC236}">
                <a16:creationId xmlns:a16="http://schemas.microsoft.com/office/drawing/2014/main" id="{EA023968-D8C1-4FE9-822C-516C07E4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0" y="2746375"/>
            <a:ext cx="38750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>
            <a:extLst>
              <a:ext uri="{FF2B5EF4-FFF2-40B4-BE49-F238E27FC236}">
                <a16:creationId xmlns:a16="http://schemas.microsoft.com/office/drawing/2014/main" id="{FE1130BC-8B88-4433-A6E8-9934E10D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544">
            <a:off x="1091368" y="1679654"/>
            <a:ext cx="3019987" cy="25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>
            <a:extLst>
              <a:ext uri="{FF2B5EF4-FFF2-40B4-BE49-F238E27FC236}">
                <a16:creationId xmlns:a16="http://schemas.microsoft.com/office/drawing/2014/main" id="{D0E66F2F-4916-4849-ABE4-886F5B4B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71" y="1816499"/>
            <a:ext cx="30305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Oval 1">
            <a:extLst>
              <a:ext uri="{FF2B5EF4-FFF2-40B4-BE49-F238E27FC236}">
                <a16:creationId xmlns:a16="http://schemas.microsoft.com/office/drawing/2014/main" id="{4CB40DEC-3F93-4511-8B34-2866F9C7F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082" y="3991316"/>
            <a:ext cx="1052513" cy="33813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37897" name="Oval 10">
            <a:extLst>
              <a:ext uri="{FF2B5EF4-FFF2-40B4-BE49-F238E27FC236}">
                <a16:creationId xmlns:a16="http://schemas.microsoft.com/office/drawing/2014/main" id="{A67F164B-7E5C-4AE7-8F2D-D4FA7867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63" y="2354023"/>
            <a:ext cx="2265362" cy="5381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en-US" sz="1400">
              <a:solidFill>
                <a:srgbClr val="FF0000"/>
              </a:solidFill>
            </a:endParaRPr>
          </a:p>
        </p:txBody>
      </p:sp>
      <p:cxnSp>
        <p:nvCxnSpPr>
          <p:cNvPr id="37898" name="Straight Connector 3">
            <a:extLst>
              <a:ext uri="{FF2B5EF4-FFF2-40B4-BE49-F238E27FC236}">
                <a16:creationId xmlns:a16="http://schemas.microsoft.com/office/drawing/2014/main" id="{0A4A624D-CB84-4EF9-8BEF-2A3979EB5ED0}"/>
              </a:ext>
            </a:extLst>
          </p:cNvPr>
          <p:cNvCxnSpPr>
            <a:cxnSpLocks noChangeShapeType="1"/>
            <a:stCxn id="37897" idx="3"/>
          </p:cNvCxnSpPr>
          <p:nvPr/>
        </p:nvCxnSpPr>
        <p:spPr bwMode="auto">
          <a:xfrm flipH="1">
            <a:off x="6091239" y="2813374"/>
            <a:ext cx="2970179" cy="137608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D6D145-9D7B-4338-A539-61C16B97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Ketone Testing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C1F66-58D0-40E0-933C-9740F9FB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9" y="1447800"/>
            <a:ext cx="10972800" cy="4876800"/>
          </a:xfrm>
        </p:spPr>
        <p:txBody>
          <a:bodyPr/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0.8µL sample size</a:t>
            </a:r>
          </a:p>
          <a:p>
            <a:r>
              <a:rPr lang="en-GB" dirty="0">
                <a:solidFill>
                  <a:srgbClr val="002060"/>
                </a:solidFill>
              </a:rPr>
              <a:t>Capillary and venous blood can be used </a:t>
            </a:r>
          </a:p>
          <a:p>
            <a:r>
              <a:rPr lang="en-GB" dirty="0">
                <a:solidFill>
                  <a:srgbClr val="002060"/>
                </a:solidFill>
              </a:rPr>
              <a:t>10 second analysis time </a:t>
            </a:r>
          </a:p>
          <a:p>
            <a:r>
              <a:rPr lang="en-GB" dirty="0">
                <a:solidFill>
                  <a:srgbClr val="002060"/>
                </a:solidFill>
              </a:rPr>
              <a:t>Ketone reporting range 0.0mmol/L to 8.0 mmol/L results outside of this range will be displayed as HI on the patient result screen </a:t>
            </a:r>
          </a:p>
          <a:p>
            <a:r>
              <a:rPr lang="en-GB" dirty="0">
                <a:solidFill>
                  <a:srgbClr val="002060"/>
                </a:solidFill>
              </a:rPr>
              <a:t>Always follow Trust guidelines</a:t>
            </a:r>
          </a:p>
          <a:p>
            <a:r>
              <a:rPr lang="en-GB" dirty="0">
                <a:solidFill>
                  <a:srgbClr val="002060"/>
                </a:solidFill>
              </a:rPr>
              <a:t>Capillary and venous blood can be used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7789D-3238-45B2-AD5A-86534D6F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6401E-F648-4921-B0BE-8C27149D3E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>
            <a:extLst>
              <a:ext uri="{FF2B5EF4-FFF2-40B4-BE49-F238E27FC236}">
                <a16:creationId xmlns:a16="http://schemas.microsoft.com/office/drawing/2014/main" id="{98D69E7B-95FD-46BD-961D-8787ED01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298577"/>
            <a:ext cx="21336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8">
            <a:extLst>
              <a:ext uri="{FF2B5EF4-FFF2-40B4-BE49-F238E27FC236}">
                <a16:creationId xmlns:a16="http://schemas.microsoft.com/office/drawing/2014/main" id="{4663A117-3E9D-44AE-A2FA-B3DA5A39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86001"/>
            <a:ext cx="5580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Use the same QC solutions for glucose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 and ketone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3366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QC testing will only be required prior to 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patient test for ketones, unless already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  run in the last 24 hours</a:t>
            </a:r>
            <a:endParaRPr lang="en-US" altLang="en-US" sz="2400" dirty="0">
              <a:solidFill>
                <a:srgbClr val="003366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B47CB-C25E-418D-B495-9034D6BF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Ketone QC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F5AE4-105A-4E3E-BCF4-F0DFB0DF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10D9-1B22-4EAD-B2AC-06777FC5A0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229A27F5-8017-49D7-96B4-B50238B1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357188"/>
            <a:ext cx="81232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66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3200FAB2-AE9C-41A1-96F1-4B74C060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054" y="1418689"/>
            <a:ext cx="76358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sz="2400">
              <a:solidFill>
                <a:schemeClr val="bg1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4" name="Rectangle 9">
            <a:extLst>
              <a:ext uri="{FF2B5EF4-FFF2-40B4-BE49-F238E27FC236}">
                <a16:creationId xmlns:a16="http://schemas.microsoft.com/office/drawing/2014/main" id="{B0E53ACA-A537-48F1-B198-8B8AC174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1366839"/>
            <a:ext cx="8115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2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2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E2C4A-12B0-40C4-9AD4-C9C3B9444E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2319D-DB17-438F-8858-8FC8A1B6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AEF5F-731E-46B5-A6AD-5BF9C8FAA9A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BB293BA-DC18-4806-91F4-EE40EC5D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3" y="1313292"/>
            <a:ext cx="109452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dirty="0" smtClean="0">
                <a:solidFill>
                  <a:srgbClr val="003366"/>
                </a:solidFill>
                <a:latin typeface="+mn-lt"/>
              </a:rPr>
              <a:t>For queries or support with point of care testing (POCT)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</a:rPr>
              <a:t>, </a:t>
            </a:r>
          </a:p>
          <a:p>
            <a:pPr algn="ctr"/>
            <a:r>
              <a:rPr lang="en-GB" altLang="en-US" sz="1800" dirty="0" smtClean="0">
                <a:solidFill>
                  <a:srgbClr val="003366"/>
                </a:solidFill>
                <a:latin typeface="+mn-lt"/>
              </a:rPr>
              <a:t>please contact the Clinical Response Service (CRS):</a:t>
            </a:r>
          </a:p>
          <a:p>
            <a:pPr algn="ctr"/>
            <a:endParaRPr lang="en-GB" altLang="en-US" sz="1800" dirty="0" smtClean="0">
              <a:solidFill>
                <a:srgbClr val="003366"/>
              </a:solidFill>
              <a:latin typeface="+mn-lt"/>
              <a:hlinkClick r:id="rId3"/>
            </a:endParaRPr>
          </a:p>
          <a:p>
            <a:pPr algn="ctr"/>
            <a:r>
              <a:rPr lang="en-GB" altLang="en-US" sz="1800" dirty="0" smtClean="0">
                <a:solidFill>
                  <a:srgbClr val="003366"/>
                </a:solidFill>
                <a:latin typeface="+mn-lt"/>
                <a:hlinkClick r:id="rId3"/>
              </a:rPr>
              <a:t>clinicalres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  <a:hlinkClick r:id="rId3"/>
              </a:rPr>
              <a:t>ponseservice@rhn.org.uk</a:t>
            </a:r>
            <a:endParaRPr lang="en-GB" altLang="en-US" sz="1800" dirty="0" smtClean="0">
              <a:solidFill>
                <a:srgbClr val="003366"/>
              </a:solidFill>
              <a:latin typeface="+mn-lt"/>
            </a:endParaRPr>
          </a:p>
          <a:p>
            <a:pPr algn="ctr"/>
            <a:r>
              <a:rPr lang="en-GB" altLang="en-US" sz="1800" dirty="0" smtClean="0">
                <a:solidFill>
                  <a:srgbClr val="003366"/>
                </a:solidFill>
                <a:latin typeface="+mn-lt"/>
              </a:rPr>
              <a:t>Extension: 6471</a:t>
            </a:r>
          </a:p>
          <a:p>
            <a:pPr algn="ctr"/>
            <a:endParaRPr lang="en-GB" altLang="en-US" sz="1800" dirty="0">
              <a:solidFill>
                <a:srgbClr val="003366"/>
              </a:solidFill>
              <a:latin typeface="+mn-lt"/>
            </a:endParaRPr>
          </a:p>
          <a:p>
            <a:pPr algn="ctr"/>
            <a:endParaRPr lang="en-GB" altLang="en-US" sz="1800" dirty="0" smtClean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82" y="2996952"/>
            <a:ext cx="3894026" cy="3257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367" y="299695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solidFill>
                  <a:srgbClr val="003366"/>
                </a:solidFill>
              </a:rPr>
              <a:t>Resources for point of care testing can be accessed via the RHN intranet under clinical resources:</a:t>
            </a:r>
          </a:p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537-BD28-4787-9685-80AA0326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Meter Setup Following Battery </a:t>
            </a:r>
            <a:r>
              <a:rPr lang="en-GB" b="1" dirty="0" smtClean="0"/>
              <a:t>Replacement</a:t>
            </a:r>
            <a:br>
              <a:rPr lang="en-GB" b="1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Replacement</a:t>
            </a:r>
            <a:r>
              <a:rPr lang="en-GB" sz="2000" dirty="0" smtClean="0">
                <a:solidFill>
                  <a:srgbClr val="FF0000"/>
                </a:solidFill>
              </a:rPr>
              <a:t> batteries for Xpress2 meters available from Acute Care Room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61-3585-4191-B278-12EDB84D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Set the Time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Press the MODE       button for longer than 3 seconds. 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The meter if in Sleep Mode wakes up and enters the SETUP Mode.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Press the left       or right      arrow button to toggle between the 2 time format options, either 12Hr or 24 Hr.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hour format.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The meter displays the current time or the default time with the hour digits flashing.</a:t>
            </a: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A35D-3D82-43B8-9EB7-F67674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22C1-352F-4400-87AD-881F8C206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1DCBC-F50D-4BB9-97DC-912C4610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647728" y="2060848"/>
            <a:ext cx="230589" cy="2942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7F51B-DE22-4B32-BB73-4D9D991F6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3130491" y="2922882"/>
            <a:ext cx="290371" cy="286916"/>
          </a:xfrm>
          <a:prstGeom prst="rtTriangl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B7B6E-13E0-46F7-B2BA-7D3B7B1A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862415"/>
            <a:ext cx="225572" cy="40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1AD6A-E308-4C92-BE8F-8FE26FC1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532433" y="3744400"/>
            <a:ext cx="230589" cy="294200"/>
          </a:xfrm>
          <a:prstGeom prst="ellipse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F3946F7-91BD-443E-830C-56EA4468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2" y="4838700"/>
            <a:ext cx="1270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7EEE1C5-8080-4121-A771-C0079781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838700"/>
            <a:ext cx="12684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87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>
            <a:extLst>
              <a:ext uri="{FF2B5EF4-FFF2-40B4-BE49-F238E27FC236}">
                <a16:creationId xmlns:a16="http://schemas.microsoft.com/office/drawing/2014/main" id="{7B3E2B40-6193-4A77-8DE1-6E396D4BB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bg1"/>
                </a:solidFill>
                <a:latin typeface="Arial" panose="020B0604020202020204" pitchFamily="34" charset="0"/>
              </a:rPr>
              <a:t>Document Control Reference: TRA-1087-SBP-REV B Training Presentation - Glu/Ket Xpress2</a:t>
            </a:r>
            <a:endParaRPr lang="en-US" altLang="en-US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14E24B3D-4AF8-4BAA-AB22-0D7FD8B14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9" y="620714"/>
            <a:ext cx="30956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1">
            <a:extLst>
              <a:ext uri="{FF2B5EF4-FFF2-40B4-BE49-F238E27FC236}">
                <a16:creationId xmlns:a16="http://schemas.microsoft.com/office/drawing/2014/main" id="{5BB293BA-DC18-4806-91F4-EE40EC5D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814148"/>
            <a:ext cx="1094521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en-US" sz="1800" dirty="0">
              <a:solidFill>
                <a:srgbClr val="003366"/>
              </a:solidFill>
              <a:latin typeface="+mn-lt"/>
            </a:endParaRPr>
          </a:p>
          <a:p>
            <a:pPr algn="ctr"/>
            <a:r>
              <a:rPr lang="en-GB" altLang="en-US" sz="1800" dirty="0">
                <a:solidFill>
                  <a:srgbClr val="003366"/>
                </a:solidFill>
                <a:latin typeface="+mn-lt"/>
              </a:rPr>
              <a:t>Please could you leave us your feedback to help us </a:t>
            </a:r>
          </a:p>
          <a:p>
            <a:pPr algn="ctr"/>
            <a:r>
              <a:rPr lang="en-GB" altLang="en-US" sz="1800" dirty="0">
                <a:solidFill>
                  <a:srgbClr val="003366"/>
                </a:solidFill>
                <a:latin typeface="+mn-lt"/>
              </a:rPr>
              <a:t>monitor and improve our training sessions and materials. </a:t>
            </a:r>
          </a:p>
          <a:p>
            <a:pPr algn="ctr"/>
            <a:endParaRPr lang="en-GB" altLang="en-US" sz="1800" dirty="0">
              <a:solidFill>
                <a:srgbClr val="003366"/>
              </a:solidFill>
              <a:latin typeface="+mn-lt"/>
            </a:endParaRPr>
          </a:p>
          <a:p>
            <a:pPr algn="ctr"/>
            <a:r>
              <a:rPr lang="en-GB" altLang="en-US" sz="1800" dirty="0">
                <a:solidFill>
                  <a:srgbClr val="003366"/>
                </a:solidFill>
                <a:latin typeface="+mn-lt"/>
              </a:rPr>
              <a:t>Feedback can be left anonymously using the survey link or the QR 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</a:rPr>
              <a:t>code:</a:t>
            </a:r>
            <a:endParaRPr lang="en-GB" altLang="en-US" sz="1800" dirty="0">
              <a:solidFill>
                <a:srgbClr val="003366"/>
              </a:solidFill>
              <a:latin typeface="+mn-lt"/>
            </a:endParaRPr>
          </a:p>
          <a:p>
            <a:pPr algn="ctr"/>
            <a:endParaRPr lang="en-GB" altLang="en-US" sz="2000" dirty="0">
              <a:solidFill>
                <a:srgbClr val="003366"/>
              </a:solidFill>
              <a:latin typeface="+mn-lt"/>
            </a:endParaRPr>
          </a:p>
          <a:p>
            <a:pPr algn="ctr"/>
            <a:r>
              <a:rPr lang="en-GB" altLang="en-US" sz="2000" dirty="0">
                <a:solidFill>
                  <a:srgbClr val="003366"/>
                </a:solidFill>
                <a:latin typeface="+mn-lt"/>
                <a:hlinkClick r:id="rId4"/>
              </a:rPr>
              <a:t>https://survey.alchemer.com/s3/6384664/Nova-UK-Point-of-Care-Meter-Training</a:t>
            </a:r>
            <a:r>
              <a:rPr lang="en-GB" altLang="en-US" sz="2000" dirty="0">
                <a:solidFill>
                  <a:srgbClr val="003366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5B4BA-3180-4F1E-B0BD-C556CEA5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E366528-53AB-470D-B15F-FF5E1D38B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9" y="3930476"/>
            <a:ext cx="1952381" cy="19523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537-BD28-4787-9685-80AA0326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Meter Setup Following Battery </a:t>
            </a:r>
            <a:r>
              <a:rPr lang="en-GB" b="1" dirty="0" smtClean="0"/>
              <a:t>Replacement</a:t>
            </a:r>
            <a:br>
              <a:rPr lang="en-GB" b="1" dirty="0" smtClean="0"/>
            </a:br>
            <a:r>
              <a:rPr lang="en-GB" sz="2000" dirty="0">
                <a:solidFill>
                  <a:srgbClr val="FF0000"/>
                </a:solidFill>
              </a:rPr>
              <a:t>Replacement</a:t>
            </a:r>
            <a:r>
              <a:rPr lang="en-GB" sz="2000" dirty="0">
                <a:solidFill>
                  <a:srgbClr val="FF0000"/>
                </a:solidFill>
              </a:rPr>
              <a:t> batteries for Xpress2 meters available from Acute Care Room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61-3585-4191-B278-12EDB84D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Set the Time</a:t>
            </a:r>
          </a:p>
          <a:p>
            <a:pPr marL="457200" indent="-457200">
              <a:buAutoNum type="arabicPeriod" startAt="6"/>
            </a:pPr>
            <a:r>
              <a:rPr lang="en-GB" altLang="en-US" dirty="0">
                <a:solidFill>
                  <a:srgbClr val="003366"/>
                </a:solidFill>
              </a:rPr>
              <a:t>Press the left       or right      arrow button to toggle between the 2 time format options, either 12Hr or 24 Hr.</a:t>
            </a:r>
          </a:p>
          <a:p>
            <a:pPr marL="457200" indent="-457200">
              <a:buAutoNum type="arabicPeriod" startAt="6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displayed hour.</a:t>
            </a:r>
          </a:p>
          <a:p>
            <a:pPr marL="457200" indent="-457200">
              <a:buFont typeface="Arial" pitchFamily="34" charset="0"/>
              <a:buAutoNum type="arabicPeriod" startAt="6"/>
            </a:pPr>
            <a:r>
              <a:rPr lang="en-GB" altLang="en-US" dirty="0">
                <a:solidFill>
                  <a:srgbClr val="003366"/>
                </a:solidFill>
              </a:rPr>
              <a:t>Press the left       or right      arrow button to set the minutes. Scroll from 00 to 59</a:t>
            </a:r>
          </a:p>
          <a:p>
            <a:pPr marL="457200" indent="-457200">
              <a:buFont typeface="Arial" pitchFamily="34" charset="0"/>
              <a:buAutoNum type="arabicPeriod" startAt="6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displayed hour choice. </a:t>
            </a: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A35D-3D82-43B8-9EB7-F67674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22C1-352F-4400-87AD-881F8C206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7F51B-DE22-4B32-BB73-4D9D991F6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3154213" y="2098412"/>
            <a:ext cx="290371" cy="286916"/>
          </a:xfrm>
          <a:prstGeom prst="rtTriangl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B7B6E-13E0-46F7-B2BA-7D3B7B1A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57" y="2037947"/>
            <a:ext cx="225572" cy="40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1AD6A-E308-4C92-BE8F-8FE26FC1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503412" y="2924944"/>
            <a:ext cx="230589" cy="294200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AA05E-65EC-426C-9B6C-4FA9A3A5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0823" y="3236488"/>
            <a:ext cx="230589" cy="414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15F89-B98F-4534-865C-13C7A424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3154214" y="2119115"/>
            <a:ext cx="290371" cy="286916"/>
          </a:xfrm>
          <a:prstGeom prst="rtTriangl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33E84-966D-4F6A-A624-53B5F2E59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3154213" y="3313139"/>
            <a:ext cx="290371" cy="286916"/>
          </a:xfrm>
          <a:prstGeom prst="rtTriangl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113C6B-219A-4747-8153-53BDEBD93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333" y="4154063"/>
            <a:ext cx="231668" cy="292633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CB085ECF-7700-4ECD-97A3-2AC57CE3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4659314"/>
            <a:ext cx="121443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85FA49E9-AE22-49B2-9B9C-CEC1F4D0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659314"/>
            <a:ext cx="1209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6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537-BD28-4787-9685-80AA0326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Meter Setup Following Battery </a:t>
            </a:r>
            <a:r>
              <a:rPr lang="en-GB" b="1" dirty="0" smtClean="0"/>
              <a:t>Replacement</a:t>
            </a:r>
            <a:br>
              <a:rPr lang="en-GB" b="1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Replacement</a:t>
            </a:r>
            <a:r>
              <a:rPr lang="en-GB" sz="2000" dirty="0" smtClean="0">
                <a:solidFill>
                  <a:srgbClr val="FF0000"/>
                </a:solidFill>
              </a:rPr>
              <a:t> batteries </a:t>
            </a:r>
            <a:r>
              <a:rPr lang="en-GB" sz="2000" dirty="0">
                <a:solidFill>
                  <a:srgbClr val="FF0000"/>
                </a:solidFill>
              </a:rPr>
              <a:t>for Xpress2 meters available from Acute Care Room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61-3585-4191-B278-12EDB84D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Set Date Format</a:t>
            </a: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Choose to have the date displayed as DD.MM or MM-DD. Press the right or left arrow button         or arrow button to toggle between the 2 options </a:t>
            </a:r>
          </a:p>
          <a:p>
            <a:pPr marL="457200" indent="-457200">
              <a:buAutoNum type="arabicPeriod"/>
            </a:pPr>
            <a:endParaRPr lang="en-GB" altLang="en-US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displayed date format. The year should be flashing </a:t>
            </a: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A35D-3D82-43B8-9EB7-F67674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22C1-352F-4400-87AD-881F8C206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B7B6E-13E0-46F7-B2BA-7D3B7B1A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54" y="2448229"/>
            <a:ext cx="225572" cy="40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1AD6A-E308-4C92-BE8F-8FE26FC15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565942" y="3355846"/>
            <a:ext cx="230589" cy="2942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15F89-B98F-4534-865C-13C7A424F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3384803" y="2506880"/>
            <a:ext cx="290371" cy="286916"/>
          </a:xfrm>
          <a:prstGeom prst="rtTriangl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1CA24-9339-4A59-92AE-0DC717691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34768"/>
            <a:ext cx="1426588" cy="164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DF7CB-C892-444A-B974-7F993E4E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4434768"/>
            <a:ext cx="142658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537-BD28-4787-9685-80AA0326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Meter Setup Following Battery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61-3585-4191-B278-12EDB84D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3366"/>
                </a:solidFill>
              </a:rPr>
              <a:t>Set Date Format</a:t>
            </a:r>
          </a:p>
          <a:p>
            <a:pPr marL="457200" indent="-457200">
              <a:buAutoNum type="arabicPeriod" startAt="3"/>
            </a:pPr>
            <a:r>
              <a:rPr lang="en-GB" altLang="en-US" dirty="0">
                <a:solidFill>
                  <a:srgbClr val="003366"/>
                </a:solidFill>
              </a:rPr>
              <a:t>Press the right or left arrow button         or arrow button to select the current year</a:t>
            </a:r>
          </a:p>
          <a:p>
            <a:pPr marL="457200" indent="-457200">
              <a:buAutoNum type="arabicPeriod" startAt="3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displayed year. The year should be flashing</a:t>
            </a:r>
          </a:p>
          <a:p>
            <a:pPr marL="457200" indent="-457200">
              <a:buAutoNum type="arabicPeriod" startAt="3"/>
            </a:pPr>
            <a:endParaRPr lang="en-GB" altLang="en-US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003366"/>
                </a:solidFill>
              </a:rPr>
              <a:t>Year Setup 				Month Setup </a:t>
            </a:r>
          </a:p>
          <a:p>
            <a:pPr marL="0" indent="0">
              <a:buNone/>
            </a:pPr>
            <a:endParaRPr lang="en-GB" b="1" dirty="0">
              <a:solidFill>
                <a:srgbClr val="003366"/>
              </a:solidFill>
            </a:endParaRPr>
          </a:p>
          <a:p>
            <a:pPr marL="457200" indent="-457200">
              <a:buAutoNum type="arabicPeriod" startAt="5"/>
            </a:pPr>
            <a:r>
              <a:rPr lang="en-GB" dirty="0">
                <a:solidFill>
                  <a:srgbClr val="003366"/>
                </a:solidFill>
              </a:rPr>
              <a:t>The month should be flashing press the right/left arrow button to scroll through the 12 months (1-12)</a:t>
            </a:r>
          </a:p>
          <a:p>
            <a:pPr marL="457200" indent="-457200">
              <a:buAutoNum type="arabicPeriod" startAt="5"/>
            </a:pPr>
            <a:r>
              <a:rPr lang="en-GB" altLang="en-US" dirty="0">
                <a:solidFill>
                  <a:srgbClr val="003366"/>
                </a:solidFill>
              </a:rPr>
              <a:t>Press the MODE     button to accept the displayed year. The year should be flashing</a:t>
            </a:r>
          </a:p>
          <a:p>
            <a:pPr marL="457200" indent="-457200">
              <a:buAutoNum type="arabicPeriod" startAt="5"/>
            </a:pPr>
            <a:endParaRPr lang="en-GB" b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A35D-3D82-43B8-9EB7-F67674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22C1-352F-4400-87AD-881F8C206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B7B6E-13E0-46F7-B2BA-7D3B7B1A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209" y="2040381"/>
            <a:ext cx="225572" cy="40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31AD6A-E308-4C92-BE8F-8FE26FC15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575720" y="2780928"/>
            <a:ext cx="211133" cy="269377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15F89-B98F-4534-865C-13C7A424F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8937" r="62203" b="64107"/>
          <a:stretch/>
        </p:blipFill>
        <p:spPr>
          <a:xfrm rot="2575747">
            <a:off x="5906796" y="2101465"/>
            <a:ext cx="290371" cy="286916"/>
          </a:xfrm>
          <a:prstGeom prst="rtTriangle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0A4285C-0CAC-41CC-B0A1-57945CA8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91" y="3338052"/>
            <a:ext cx="975470" cy="12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B280E6-FC50-49DB-A828-1CE10F995719}"/>
              </a:ext>
            </a:extLst>
          </p:cNvPr>
          <p:cNvCxnSpPr>
            <a:cxnSpLocks/>
          </p:cNvCxnSpPr>
          <p:nvPr/>
        </p:nvCxnSpPr>
        <p:spPr>
          <a:xfrm>
            <a:off x="2540000" y="4069412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BFECFCC-BC1F-43C9-8081-63EEF7E9C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585" y="3341720"/>
            <a:ext cx="975470" cy="12541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6B8002-93D2-43D5-BC35-ADBEB00BA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257" y="3341720"/>
            <a:ext cx="975470" cy="125417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FA2179-5CF1-450B-8A17-EA7CD58FD928}"/>
              </a:ext>
            </a:extLst>
          </p:cNvPr>
          <p:cNvCxnSpPr>
            <a:cxnSpLocks/>
          </p:cNvCxnSpPr>
          <p:nvPr/>
        </p:nvCxnSpPr>
        <p:spPr>
          <a:xfrm>
            <a:off x="7176120" y="4038600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73B9DAE-37F5-4CD0-8E71-F3609687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3575720" y="5447662"/>
            <a:ext cx="211133" cy="2693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558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9537-BD28-4787-9685-80AA0326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Beeper On and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61-3585-4191-B278-12EDB84D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003366"/>
                </a:solidFill>
              </a:rPr>
              <a:t>Select the left and right arrow buttons to toggle between beeper ON or OFF (flashing)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endParaRPr lang="en-GB" dirty="0">
              <a:solidFill>
                <a:srgbClr val="003366"/>
              </a:solidFill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3366"/>
                </a:solidFill>
              </a:rPr>
              <a:t>Press the MODE button     to accept the displayed ON or OFF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A35D-3D82-43B8-9EB7-F676743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22C1-352F-4400-87AD-881F8C206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3B9DAE-37F5-4CD0-8E71-F36096878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8735" r="50343" b="75545"/>
          <a:stretch/>
        </p:blipFill>
        <p:spPr>
          <a:xfrm>
            <a:off x="4486786" y="5123111"/>
            <a:ext cx="211133" cy="269377"/>
          </a:xfrm>
          <a:prstGeom prst="ellipse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3CC3AC7-E764-4BE6-8158-F11507B91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29" y="2505075"/>
            <a:ext cx="1466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EA440-9E3A-4F23-A084-1AC298CC7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05677"/>
            <a:ext cx="144487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>
            <a:extLst>
              <a:ext uri="{FF2B5EF4-FFF2-40B4-BE49-F238E27FC236}">
                <a16:creationId xmlns:a16="http://schemas.microsoft.com/office/drawing/2014/main" id="{E33E8D86-55D7-4394-84B3-AC32902AAE62}"/>
              </a:ext>
            </a:extLst>
          </p:cNvPr>
          <p:cNvGrpSpPr>
            <a:grpSpLocks/>
          </p:cNvGrpSpPr>
          <p:nvPr/>
        </p:nvGrpSpPr>
        <p:grpSpPr bwMode="auto">
          <a:xfrm>
            <a:off x="839416" y="1172725"/>
            <a:ext cx="4741664" cy="2633472"/>
            <a:chOff x="657" y="969"/>
            <a:chExt cx="4779" cy="2935"/>
          </a:xfrm>
        </p:grpSpPr>
        <p:pic>
          <p:nvPicPr>
            <p:cNvPr id="12297" name="Picture 4">
              <a:extLst>
                <a:ext uri="{FF2B5EF4-FFF2-40B4-BE49-F238E27FC236}">
                  <a16:creationId xmlns:a16="http://schemas.microsoft.com/office/drawing/2014/main" id="{54AA2D0A-40A3-4B8C-851C-AB54DE50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969"/>
              <a:ext cx="4779" cy="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Rectangle 5">
              <a:extLst>
                <a:ext uri="{FF2B5EF4-FFF2-40B4-BE49-F238E27FC236}">
                  <a16:creationId xmlns:a16="http://schemas.microsoft.com/office/drawing/2014/main" id="{C990B175-FBB1-43F6-9175-B9ED79604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385"/>
              <a:ext cx="195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Times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sz="30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&gt;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AutoNum type="arabicPeriod"/>
                <a:defRPr sz="26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AutoNum type="alphaLcParenR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FDD2-46EE-4F14-B91A-2FB12233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510338"/>
            <a:ext cx="1422400" cy="328612"/>
          </a:xfrm>
        </p:spPr>
        <p:txBody>
          <a:bodyPr/>
          <a:lstStyle/>
          <a:p>
            <a:pPr>
              <a:defRPr/>
            </a:pPr>
            <a:fld id="{D4CF54B3-DC1A-4FBF-B2C2-44AD879BB1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2293" name="Picture 6" descr="StStrp Strip-Vial Revised No Dating Jan-11">
            <a:extLst>
              <a:ext uri="{FF2B5EF4-FFF2-40B4-BE49-F238E27FC236}">
                <a16:creationId xmlns:a16="http://schemas.microsoft.com/office/drawing/2014/main" id="{EBF71745-E32B-4151-9597-EB2B9FBD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05064"/>
            <a:ext cx="2820491" cy="225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1">
            <a:extLst>
              <a:ext uri="{FF2B5EF4-FFF2-40B4-BE49-F238E27FC236}">
                <a16:creationId xmlns:a16="http://schemas.microsoft.com/office/drawing/2014/main" id="{72990AA7-E650-489D-947A-A6403D16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005" y="4705170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Once opened strips stable for </a:t>
            </a:r>
            <a:r>
              <a:rPr lang="en-GB" altLang="en-US" sz="1800" b="1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6 months </a:t>
            </a: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– discard date </a:t>
            </a:r>
            <a:r>
              <a:rPr lang="en-GB" altLang="en-US" sz="1800" u="sng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must</a:t>
            </a: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be written on vial &amp; checked before use</a:t>
            </a:r>
          </a:p>
        </p:txBody>
      </p:sp>
      <p:sp>
        <p:nvSpPr>
          <p:cNvPr id="12295" name="TextBox 12">
            <a:extLst>
              <a:ext uri="{FF2B5EF4-FFF2-40B4-BE49-F238E27FC236}">
                <a16:creationId xmlns:a16="http://schemas.microsoft.com/office/drawing/2014/main" id="{75AC4FB3-AC60-4C95-98EC-31A16DC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3" y="1541511"/>
            <a:ext cx="541882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0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26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lphaLcParenR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No known interferences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No calibration required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End-fill, capillary draw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003366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1.2 </a:t>
            </a:r>
            <a:r>
              <a:rPr lang="el-GR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µ</a:t>
            </a:r>
            <a:r>
              <a:rPr lang="en-US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L </a:t>
            </a: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sample 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003366"/>
              </a:solidFill>
              <a:latin typeface="+mn-lt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  </a:t>
            </a: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Order 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from internal pharmacy via </a:t>
            </a:r>
            <a:r>
              <a:rPr lang="en-GB" altLang="en-US" sz="1800" dirty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RHN </a:t>
            </a:r>
            <a:r>
              <a:rPr lang="en-GB" altLang="en-US" sz="1800" dirty="0" smtClean="0">
                <a:solidFill>
                  <a:srgbClr val="003366"/>
                </a:solidFill>
                <a:latin typeface="+mn-lt"/>
                <a:ea typeface="MS PGothic" panose="020B0600070205080204" pitchFamily="34" charset="-128"/>
              </a:rPr>
              <a:t>intranet</a:t>
            </a:r>
            <a:endParaRPr lang="en-GB" altLang="en-US" sz="1800" dirty="0">
              <a:solidFill>
                <a:srgbClr val="003366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AA6F26D7-7B5A-4616-87F1-7495B5512F1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0"/>
            <a:ext cx="9442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600" b="0" i="0" kern="1200" spc="-100" baseline="0">
                <a:solidFill>
                  <a:srgbClr val="214577"/>
                </a:solidFill>
                <a:latin typeface="+mj-lt"/>
                <a:ea typeface="+mj-ea"/>
                <a:cs typeface="HelveticaNeue Condensed"/>
              </a:defRPr>
            </a:lvl1pPr>
          </a:lstStyle>
          <a:p>
            <a:r>
              <a:rPr lang="en-GB" altLang="en-US" b="1" dirty="0">
                <a:solidFill>
                  <a:srgbClr val="003366"/>
                </a:solidFill>
              </a:rPr>
              <a:t>StatStrip</a:t>
            </a:r>
            <a:r>
              <a:rPr lang="en-GB" altLang="en-US" sz="2000" b="1" baseline="60000" dirty="0">
                <a:solidFill>
                  <a:srgbClr val="003366"/>
                </a:solidFill>
              </a:rPr>
              <a:t> </a:t>
            </a:r>
            <a:r>
              <a:rPr lang="en-GB" altLang="en-US" b="1" dirty="0">
                <a:solidFill>
                  <a:srgbClr val="003366"/>
                </a:solidFill>
              </a:rPr>
              <a:t>Glucose Strips</a:t>
            </a:r>
            <a:endParaRPr lang="en-US" altLang="en-US" b="1" dirty="0">
              <a:solidFill>
                <a:srgbClr val="003366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35BAC-A2AC-498B-95BB-67015FDFE7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Control Reference: TRA-1087-SBP-REV B Training Presentation - Glu/Ket Xpress2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3A988A259F94CA1028FCB020B8106" ma:contentTypeVersion="7" ma:contentTypeDescription="Create a new document." ma:contentTypeScope="" ma:versionID="b4b2123db4cff85de64928507935b5ca">
  <xsd:schema xmlns:xsd="http://www.w3.org/2001/XMLSchema" xmlns:xs="http://www.w3.org/2001/XMLSchema" xmlns:p="http://schemas.microsoft.com/office/2006/metadata/properties" xmlns:ns2="c58da80a-b55e-4a19-af57-c45c56ff1780" xmlns:ns3="97a83367-fb15-4919-8ec5-c3c097f94c06" targetNamespace="http://schemas.microsoft.com/office/2006/metadata/properties" ma:root="true" ma:fieldsID="733e4ea7bf024952e13c76fa78cea85d" ns2:_="" ns3:_="">
    <xsd:import namespace="c58da80a-b55e-4a19-af57-c45c56ff1780"/>
    <xsd:import namespace="97a83367-fb15-4919-8ec5-c3c097f94c06"/>
    <xsd:element name="properties">
      <xsd:complexType>
        <xsd:sequence>
          <xsd:element name="documentManagement">
            <xsd:complexType>
              <xsd:all>
                <xsd:element ref="ns2:Product_x0020_Group12" minOccurs="0"/>
                <xsd:element ref="ns3:Internal_x002f_External" minOccurs="0"/>
                <xsd:element ref="ns3:Document_x0020_Control_x0020_Number" minOccurs="0"/>
                <xsd:element ref="ns2:Function" minOccurs="0"/>
                <xsd:element ref="ns2:Description1" minOccurs="0"/>
                <xsd:element ref="ns3:Rev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da80a-b55e-4a19-af57-c45c56ff1780" elementFormDefault="qualified">
    <xsd:import namespace="http://schemas.microsoft.com/office/2006/documentManagement/types"/>
    <xsd:import namespace="http://schemas.microsoft.com/office/infopath/2007/PartnerControls"/>
    <xsd:element name="Product_x0020_Group12" ma:index="8" nillable="true" ma:displayName="Product Group" ma:list="{40a3d298-141e-49e9-918b-8e9dc25852a3}" ma:internalName="Product_x0020_Group12" ma:showField="Title" ma:web="c58da80a-b55e-4a19-af57-c45c56ff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unction" ma:index="11" nillable="true" ma:displayName="Function" ma:list="{f7e1e65e-a90c-451e-9bc7-29af872a8180}" ma:internalName="Function" ma:showField="Title" ma:web="c58da80a-b55e-4a19-af57-c45c56ff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scription1" ma:index="12" nillable="true" ma:displayName="Description" ma:internalName="Description1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83367-fb15-4919-8ec5-c3c097f94c06" elementFormDefault="qualified">
    <xsd:import namespace="http://schemas.microsoft.com/office/2006/documentManagement/types"/>
    <xsd:import namespace="http://schemas.microsoft.com/office/infopath/2007/PartnerControls"/>
    <xsd:element name="Internal_x002f_External" ma:index="9" nillable="true" ma:displayName="Internal/External" ma:default="Internal" ma:format="Dropdown" ma:internalName="Internal_x002f_External">
      <xsd:simpleType>
        <xsd:restriction base="dms:Choice">
          <xsd:enumeration value="Internal"/>
          <xsd:enumeration value="External"/>
          <xsd:enumeration value="All"/>
        </xsd:restriction>
      </xsd:simpleType>
    </xsd:element>
    <xsd:element name="Document_x0020_Control_x0020_Number" ma:index="10" nillable="true" ma:displayName="Document Control Number" ma:indexed="true" ma:internalName="Document_x0020_Control_x0020_Number">
      <xsd:simpleType>
        <xsd:restriction base="dms:Text">
          <xsd:maxLength value="255"/>
        </xsd:restriction>
      </xsd:simpleType>
    </xsd:element>
    <xsd:element name="Rev_x0020_Date" ma:index="13" nillable="true" ma:displayName="Rev Date" ma:format="DateOnly" ma:internalName="Rev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ernal_x002f_External xmlns="97a83367-fb15-4919-8ec5-c3c097f94c06">External</Internal_x002f_External>
    <Product_x0020_Group12 xmlns="c58da80a-b55e-4a19-af57-c45c56ff1780">
      <Value>16</Value>
    </Product_x0020_Group12>
    <Document_x0020_Control_x0020_Number xmlns="97a83367-fb15-4919-8ec5-c3c097f94c06">TRA-1087-SBP-REV-B</Document_x0020_Control_x0020_Number>
    <Function xmlns="c58da80a-b55e-4a19-af57-c45c56ff1780">
      <Value>6</Value>
    </Function>
    <Description1 xmlns="c58da80a-b55e-4a19-af57-c45c56ff1780">Generic Xpress2 Training Presentation - glucose and ketone</Description1>
    <Rev_x0020_Date xmlns="97a83367-fb15-4919-8ec5-c3c097f94c06">2021-07-05T23:00:00+00:00</Rev_x0020_Date>
  </documentManagement>
</p:properties>
</file>

<file path=customXml/itemProps1.xml><?xml version="1.0" encoding="utf-8"?>
<ds:datastoreItem xmlns:ds="http://schemas.openxmlformats.org/officeDocument/2006/customXml" ds:itemID="{446055B6-83AB-442B-9DE4-EB6C386D6C8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DD6DC90-D7AC-4857-A871-0A78E7A4E6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80C1A-D6AA-4ED2-94E5-B1BD4F975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da80a-b55e-4a19-af57-c45c56ff1780"/>
    <ds:schemaRef ds:uri="97a83367-fb15-4919-8ec5-c3c097f94c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6924DA-4086-45FA-997F-7A4B9DE795AE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c58da80a-b55e-4a19-af57-c45c56ff1780"/>
    <ds:schemaRef ds:uri="http://schemas.microsoft.com/office/2006/metadata/properties"/>
    <ds:schemaRef ds:uri="http://purl.org/dc/terms/"/>
    <ds:schemaRef ds:uri="http://schemas.openxmlformats.org/package/2006/metadata/core-properties"/>
    <ds:schemaRef ds:uri="97a83367-fb15-4919-8ec5-c3c097f94c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 UK Presentation Template_Updated 10.08.18.ppt</Template>
  <TotalTime>23494</TotalTime>
  <Words>3144</Words>
  <Application>Microsoft Office PowerPoint</Application>
  <PresentationFormat>Widescreen</PresentationFormat>
  <Paragraphs>437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HelveticaNeue Condensed</vt:lpstr>
      <vt:lpstr>Times</vt:lpstr>
      <vt:lpstr>Times New Roman</vt:lpstr>
      <vt:lpstr>Trebuchet MS</vt:lpstr>
      <vt:lpstr>Verdana</vt:lpstr>
      <vt:lpstr>Clarity</vt:lpstr>
      <vt:lpstr>Custom Design</vt:lpstr>
      <vt:lpstr>1_Clarity</vt:lpstr>
      <vt:lpstr>StatStrip® Glucose/Ketone xpress 2™ meter</vt:lpstr>
      <vt:lpstr>Your Training Session</vt:lpstr>
      <vt:lpstr>PowerPoint Presentation</vt:lpstr>
      <vt:lpstr>Meter Setup Following Battery Replacement Replacement batteries for Xpress2 meters available from Acute Care Room</vt:lpstr>
      <vt:lpstr>Meter Setup Following Battery Replacement Replacement batteries for Xpress2 meters available from Acute Care Room</vt:lpstr>
      <vt:lpstr>Meter Setup Following Battery Replacement Replacement batteries for Xpress2 meters available from Acute Care Room</vt:lpstr>
      <vt:lpstr>Meter Setup Following Battery Replacement</vt:lpstr>
      <vt:lpstr>Beeper On and Off</vt:lpstr>
      <vt:lpstr>PowerPoint Presentation</vt:lpstr>
      <vt:lpstr>PowerPoint Presentation</vt:lpstr>
      <vt:lpstr>Running a  quality control sample</vt:lpstr>
      <vt:lpstr>Quality Control Regime</vt:lpstr>
      <vt:lpstr>Running a QC Test</vt:lpstr>
      <vt:lpstr>Running a QC Test</vt:lpstr>
      <vt:lpstr>Running a QC Test</vt:lpstr>
      <vt:lpstr>Quality Control Regime</vt:lpstr>
      <vt:lpstr>What to do if QC fails….</vt:lpstr>
      <vt:lpstr>Running a patient sample</vt:lpstr>
      <vt:lpstr>Before Taking a Patient Sample…</vt:lpstr>
      <vt:lpstr>Obtaining a Capillary Sample</vt:lpstr>
      <vt:lpstr>Patient Testing</vt:lpstr>
      <vt:lpstr>Running a Patient Test</vt:lpstr>
      <vt:lpstr>PowerPoint Presentation</vt:lpstr>
      <vt:lpstr>Glucose Results Display</vt:lpstr>
      <vt:lpstr>Interpreting Patient Results</vt:lpstr>
      <vt:lpstr>After You Have Finished the Test…</vt:lpstr>
      <vt:lpstr>External Quality Assurance – EQA </vt:lpstr>
      <vt:lpstr>Maintenance &amp; troubleshooting</vt:lpstr>
      <vt:lpstr>Maintenance</vt:lpstr>
      <vt:lpstr>Maintenance – Replacing the batteries</vt:lpstr>
      <vt:lpstr>Troubleshooting - Error Codes</vt:lpstr>
      <vt:lpstr>Troubleshooting - Error Codes</vt:lpstr>
      <vt:lpstr>Troubleshooting - Error Codes</vt:lpstr>
      <vt:lpstr>Troubleshooting - Error Codes</vt:lpstr>
      <vt:lpstr>Troubleshooting - Error Codes</vt:lpstr>
      <vt:lpstr>StatStrip Ketone Test Strips</vt:lpstr>
      <vt:lpstr>Ketone Testing</vt:lpstr>
      <vt:lpstr>Ketone QC Testing</vt:lpstr>
      <vt:lpstr>PowerPoint Presentation</vt:lpstr>
      <vt:lpstr>PowerPoint Presentation</vt:lpstr>
    </vt:vector>
  </TitlesOfParts>
  <Company>Nova Biomedical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 Glu_Ketone Xpress2</dc:title>
  <dc:subject>StatSensor</dc:subject>
  <dc:creator>User</dc:creator>
  <dc:description>Prepared for Chuck's Latin American Sales Meeting in March 2008.</dc:description>
  <cp:lastModifiedBy>Justin Finbow</cp:lastModifiedBy>
  <cp:revision>226</cp:revision>
  <dcterms:created xsi:type="dcterms:W3CDTF">2010-03-25T19:01:07Z</dcterms:created>
  <dcterms:modified xsi:type="dcterms:W3CDTF">2022-03-19T11:26:13Z</dcterms:modified>
  <cp:category>StatSensor, Call Points, Benefits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0x010100E9B3A988A259F94CA1028FCB020B8106</vt:lpwstr>
  </property>
</Properties>
</file>