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0" r:id="rId4"/>
    <p:sldId id="271" r:id="rId5"/>
    <p:sldId id="26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7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9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6247-18BA-4017-B172-0650179EA22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8D21-F7C6-4774-ABEC-9F7273BC9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7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MUPQ21eE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9" y="2402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Subcutaneous </a:t>
            </a:r>
            <a:r>
              <a:rPr lang="en-GB" dirty="0" smtClean="0"/>
              <a:t>(</a:t>
            </a:r>
            <a:r>
              <a:rPr lang="en-GB" dirty="0" err="1" smtClean="0"/>
              <a:t>Hypodermoclysis</a:t>
            </a:r>
            <a:r>
              <a:rPr lang="en-GB" dirty="0" smtClean="0"/>
              <a:t>) insertion </a:t>
            </a:r>
            <a:r>
              <a:rPr lang="en-GB" dirty="0"/>
              <a:t>of BD </a:t>
            </a:r>
            <a:r>
              <a:rPr lang="en-GB" dirty="0" err="1"/>
              <a:t>Saf</a:t>
            </a:r>
            <a:r>
              <a:rPr lang="en-GB" dirty="0"/>
              <a:t>-T-Intima Safety System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3" y="384983"/>
            <a:ext cx="4547636" cy="1664079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92788" y="4168096"/>
            <a:ext cx="9144000" cy="4561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6" descr="Saf-T-Intima™ Integrated Safety Catheter System – Y ad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5" y="3936275"/>
            <a:ext cx="6594514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0456"/>
            <a:ext cx="9144000" cy="1071563"/>
          </a:xfrm>
        </p:spPr>
        <p:txBody>
          <a:bodyPr/>
          <a:lstStyle/>
          <a:p>
            <a:r>
              <a:rPr lang="en-GB" dirty="0" err="1" smtClean="0"/>
              <a:t>Hypodermoclysis</a:t>
            </a:r>
            <a:r>
              <a:rPr lang="en-GB" dirty="0" smtClean="0"/>
              <a:t> insertion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78633"/>
            <a:ext cx="9144000" cy="456156"/>
          </a:xfrm>
        </p:spPr>
        <p:txBody>
          <a:bodyPr/>
          <a:lstStyle/>
          <a:p>
            <a:r>
              <a:rPr lang="en-GB" dirty="0" smtClean="0"/>
              <a:t>Subcutaneous insertion of BD </a:t>
            </a:r>
            <a:r>
              <a:rPr lang="en-GB" dirty="0" err="1" smtClean="0"/>
              <a:t>Saf</a:t>
            </a:r>
            <a:r>
              <a:rPr lang="en-GB" dirty="0" smtClean="0"/>
              <a:t>-T-Intima Safety System</a:t>
            </a:r>
          </a:p>
          <a:p>
            <a:endParaRPr lang="en-GB" dirty="0"/>
          </a:p>
        </p:txBody>
      </p:sp>
      <p:pic>
        <p:nvPicPr>
          <p:cNvPr id="1030" name="Picture 6" descr="Saf-T-Intima™ Integrated Safety Catheter System – Y ad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3100251"/>
            <a:ext cx="5286375" cy="32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4158" y="6083328"/>
            <a:ext cx="5106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WATCH THE VIDEO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 smtClean="0">
                <a:hlinkClick r:id="rId3"/>
              </a:rPr>
              <a:t>://www.youtube.com/watch?v=BpMUPQ21eEo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384" y="2246811"/>
            <a:ext cx="5486400" cy="5399314"/>
          </a:xfrm>
        </p:spPr>
        <p:txBody>
          <a:bodyPr>
            <a:normAutofit/>
          </a:bodyPr>
          <a:lstStyle/>
          <a:p>
            <a:r>
              <a:rPr lang="en-GB" dirty="0"/>
              <a:t>Recommended sites for subcutaneous injection include the lateral aspects of the upper arm and thigh, and the umbilical region of the abdomen (</a:t>
            </a:r>
            <a:r>
              <a:rPr lang="en-GB" dirty="0" err="1"/>
              <a:t>Ogston</a:t>
            </a:r>
            <a:r>
              <a:rPr lang="en-GB" dirty="0"/>
              <a:t>-Tuck, 2014; Hunter, 2008). The back and lower loins can also be used </a:t>
            </a:r>
            <a:r>
              <a:rPr lang="en-GB" dirty="0" smtClean="0"/>
              <a:t>(</a:t>
            </a:r>
            <a:r>
              <a:rPr lang="en-GB" dirty="0"/>
              <a:t>Fig 2).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659" t="14957" r="37180" b="6100"/>
          <a:stretch/>
        </p:blipFill>
        <p:spPr bwMode="auto">
          <a:xfrm>
            <a:off x="609600" y="365125"/>
            <a:ext cx="5164183" cy="607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774" t="19777" r="37845" b="4770"/>
          <a:stretch/>
        </p:blipFill>
        <p:spPr bwMode="auto">
          <a:xfrm>
            <a:off x="470263" y="548640"/>
            <a:ext cx="5660571" cy="563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960" y="2673531"/>
            <a:ext cx="5564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44444"/>
                </a:solidFill>
                <a:latin typeface="KlavikaWebBasicRegular"/>
              </a:rPr>
              <a:t>A lifted skinfold technique (pinching or bunching the skin) can be used to lift the subcutaneous layer away from the underlying muscle (Down and Kirkland, 2012) (Fig 3).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241866" y="850855"/>
            <a:ext cx="5111933" cy="5326107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Drugs administered by the subcutaneous route are deposited into subcutaneous tissue (Fig 1); small volumes (up to 2ml) of non-irritant, water-soluble drugs can be administered by subcutaneous injection (Dougherty and Lister, 2015</a:t>
            </a:r>
            <a:r>
              <a:rPr lang="en-GB" sz="3200" dirty="0" smtClean="0"/>
              <a:t>).</a:t>
            </a:r>
            <a:br>
              <a:rPr lang="en-GB" sz="3200" dirty="0" smtClean="0"/>
            </a:br>
            <a:r>
              <a:rPr lang="en-GB" sz="3200" b="1" u="sng" dirty="0" smtClean="0">
                <a:solidFill>
                  <a:srgbClr val="FF0000"/>
                </a:solidFill>
              </a:rPr>
              <a:t> Frail patients </a:t>
            </a:r>
            <a:r>
              <a:rPr lang="en-GB" sz="3200" b="1" u="sng" dirty="0">
                <a:solidFill>
                  <a:srgbClr val="FF0000"/>
                </a:solidFill>
              </a:rPr>
              <a:t>and elderly </a:t>
            </a:r>
            <a:r>
              <a:rPr lang="en-GB" sz="3200" b="1" u="sng" dirty="0" smtClean="0">
                <a:solidFill>
                  <a:srgbClr val="FF0000"/>
                </a:solidFill>
              </a:rPr>
              <a:t>and have little </a:t>
            </a:r>
            <a:r>
              <a:rPr lang="en-GB" sz="3200" b="1" u="sng" dirty="0">
                <a:solidFill>
                  <a:srgbClr val="FF0000"/>
                </a:solidFill>
              </a:rPr>
              <a:t>subcutaneous </a:t>
            </a:r>
            <a:r>
              <a:rPr lang="en-GB" sz="3200" b="1" u="sng" dirty="0" smtClean="0">
                <a:solidFill>
                  <a:srgbClr val="FF0000"/>
                </a:solidFill>
              </a:rPr>
              <a:t>tissue, therefore injection / insert the </a:t>
            </a:r>
            <a:r>
              <a:rPr lang="en-GB" sz="3200" b="1" u="sng" dirty="0" err="1" smtClean="0">
                <a:solidFill>
                  <a:srgbClr val="FF0000"/>
                </a:solidFill>
              </a:rPr>
              <a:t>saf</a:t>
            </a:r>
            <a:r>
              <a:rPr lang="en-GB" sz="3200" b="1" u="sng" dirty="0" smtClean="0">
                <a:solidFill>
                  <a:srgbClr val="FF0000"/>
                </a:solidFill>
              </a:rPr>
              <a:t>-t at </a:t>
            </a:r>
            <a:r>
              <a:rPr lang="en-GB" sz="3200" b="1" u="sng" dirty="0">
                <a:solidFill>
                  <a:srgbClr val="FF0000"/>
                </a:solidFill>
              </a:rPr>
              <a:t>a 45-degree angle.</a:t>
            </a:r>
            <a:br>
              <a:rPr lang="en-GB" sz="3200" b="1" u="sng" dirty="0">
                <a:solidFill>
                  <a:srgbClr val="FF0000"/>
                </a:solidFill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78" t="31910" r="67317" b="20558"/>
          <a:stretch/>
        </p:blipFill>
        <p:spPr bwMode="auto">
          <a:xfrm>
            <a:off x="1332411" y="931818"/>
            <a:ext cx="4415245" cy="5164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-11507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Prescription for </a:t>
            </a:r>
            <a:r>
              <a:rPr lang="en-GB" sz="3600" b="1" dirty="0" smtClean="0"/>
              <a:t>PRN / As Required </a:t>
            </a:r>
            <a:r>
              <a:rPr lang="en-GB" sz="3600" b="1" dirty="0" smtClean="0"/>
              <a:t>subcutaneous </a:t>
            </a:r>
            <a:r>
              <a:rPr lang="en-GB" sz="3600" b="1" dirty="0" smtClean="0"/>
              <a:t>injections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Prescribed on PRN side on EPR</a:t>
            </a:r>
          </a:p>
          <a:p>
            <a:r>
              <a:rPr lang="en-GB" dirty="0" smtClean="0"/>
              <a:t>IF symptoms are observed – ACT!</a:t>
            </a:r>
          </a:p>
          <a:p>
            <a:r>
              <a:rPr lang="en-GB" dirty="0" smtClean="0"/>
              <a:t>Follow up and document the effectiveness</a:t>
            </a:r>
          </a:p>
          <a:p>
            <a:r>
              <a:rPr lang="en-GB" dirty="0" smtClean="0"/>
              <a:t>IF not worked – TRY something else </a:t>
            </a:r>
          </a:p>
          <a:p>
            <a:r>
              <a:rPr lang="en-GB" dirty="0" smtClean="0"/>
              <a:t>Follow up and document the effectiveness</a:t>
            </a:r>
          </a:p>
          <a:p>
            <a:r>
              <a:rPr lang="en-GB" dirty="0" smtClean="0"/>
              <a:t>If a syringe driver is present best practice – insert another butterfly for PRN use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227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KlavikaWebBasicRegular</vt:lpstr>
      <vt:lpstr>Office Theme</vt:lpstr>
      <vt:lpstr>Subcutaneous (Hypodermoclysis) insertion of BD Saf-T-Intima Safety System </vt:lpstr>
      <vt:lpstr>Hypodermoclysis insertion</vt:lpstr>
      <vt:lpstr>PowerPoint Presentation</vt:lpstr>
      <vt:lpstr>PowerPoint Presentation</vt:lpstr>
      <vt:lpstr>Drugs administered by the subcutaneous route are deposited into subcutaneous tissue (Fig 1); small volumes (up to 2ml) of non-irritant, water-soluble drugs can be administered by subcutaneous injection (Dougherty and Lister, 2015).  Frail patients and elderly and have little subcutaneous tissue, therefore injection / insert the saf-t at a 45-degree angle. </vt:lpstr>
      <vt:lpstr>Prescription for PRN / As Required subcutaneous injections</vt:lpstr>
    </vt:vector>
  </TitlesOfParts>
  <Company>RHN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Elliott</dc:creator>
  <cp:lastModifiedBy>Karen Elliott</cp:lastModifiedBy>
  <cp:revision>31</cp:revision>
  <dcterms:created xsi:type="dcterms:W3CDTF">2020-06-15T09:30:03Z</dcterms:created>
  <dcterms:modified xsi:type="dcterms:W3CDTF">2021-02-17T09:43:56Z</dcterms:modified>
</cp:coreProperties>
</file>